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  <p:sldMasterId id="2147483681" r:id="rId3"/>
    <p:sldMasterId id="2147483690" r:id="rId4"/>
  </p:sldMasterIdLst>
  <p:notesMasterIdLst>
    <p:notesMasterId r:id="rId15"/>
  </p:notesMasterIdLst>
  <p:sldIdLst>
    <p:sldId id="256" r:id="rId5"/>
    <p:sldId id="300" r:id="rId6"/>
    <p:sldId id="258" r:id="rId7"/>
    <p:sldId id="277" r:id="rId8"/>
    <p:sldId id="292" r:id="rId9"/>
    <p:sldId id="293" r:id="rId10"/>
    <p:sldId id="294" r:id="rId11"/>
    <p:sldId id="278" r:id="rId12"/>
    <p:sldId id="264" r:id="rId13"/>
    <p:sldId id="265" r:id="rId14"/>
  </p:sldIdLst>
  <p:sldSz cx="12192000" cy="6858000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luj" initials="z" lastIdx="9" clrIdx="0">
    <p:extLst>
      <p:ext uri="{19B8F6BF-5375-455C-9EA6-DF929625EA0E}">
        <p15:presenceInfo xmlns:p15="http://schemas.microsoft.com/office/powerpoint/2012/main" userId="309c4d0c3ae8c3ce" providerId="Windows Live"/>
      </p:ext>
    </p:extLst>
  </p:cmAuthor>
  <p:cmAuthor id="2" name="Dabwitso Banda" initials="DB" lastIdx="4" clrIdx="1">
    <p:extLst>
      <p:ext uri="{19B8F6BF-5375-455C-9EA6-DF929625EA0E}">
        <p15:presenceInfo xmlns:p15="http://schemas.microsoft.com/office/powerpoint/2012/main" userId="7588488e9a8b92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1189" autoAdjust="0"/>
  </p:normalViewPr>
  <p:slideViewPr>
    <p:cSldViewPr snapToGrid="0">
      <p:cViewPr varScale="1">
        <p:scale>
          <a:sx n="60" d="100"/>
          <a:sy n="60" d="100"/>
        </p:scale>
        <p:origin x="1632" y="38"/>
      </p:cViewPr>
      <p:guideLst/>
    </p:cSldViewPr>
  </p:slideViewPr>
  <p:outlineViewPr>
    <p:cViewPr>
      <p:scale>
        <a:sx n="33" d="100"/>
        <a:sy n="33" d="100"/>
      </p:scale>
      <p:origin x="0" y="-1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b="1" i="0" baseline="0" dirty="0">
                <a:solidFill>
                  <a:schemeClr val="tx1"/>
                </a:solidFill>
                <a:effectLst/>
              </a:rPr>
              <a:t>Community deaths </a:t>
            </a:r>
            <a:r>
              <a:rPr lang="en-US" sz="1200" b="0" i="0" baseline="0" dirty="0">
                <a:solidFill>
                  <a:schemeClr val="tx1"/>
                </a:solidFill>
                <a:effectLst/>
              </a:rPr>
              <a:t>by month compared to the upper and lower limits (95% CI) of historical average—seven districts Zambia, 2020-2022</a:t>
            </a:r>
            <a:endParaRPr lang="en-US" sz="1200" b="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0.15054944418712368"/>
          <c:y val="0.20427578827477894"/>
          <c:w val="0.82248977149915081"/>
          <c:h val="0.59389824463188101"/>
        </c:manualLayout>
      </c:layout>
      <c:areaChart>
        <c:grouping val="stacked"/>
        <c:varyColors val="0"/>
        <c:ser>
          <c:idx val="0"/>
          <c:order val="0"/>
          <c:tx>
            <c:strRef>
              <c:f>Combined_community!$M$6</c:f>
              <c:strCache>
                <c:ptCount val="1"/>
                <c:pt idx="0">
                  <c:v>5% CI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Combined_community!$Q$7:$Q$18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Combined_community!$M$7:$M$18</c:f>
              <c:numCache>
                <c:formatCode>#,##0</c:formatCode>
                <c:ptCount val="12"/>
                <c:pt idx="0">
                  <c:v>954.1772317046881</c:v>
                </c:pt>
                <c:pt idx="1">
                  <c:v>955.98118416147179</c:v>
                </c:pt>
                <c:pt idx="2">
                  <c:v>1053.5366765788747</c:v>
                </c:pt>
                <c:pt idx="3">
                  <c:v>982.11587709954665</c:v>
                </c:pt>
                <c:pt idx="4">
                  <c:v>940.70209588857733</c:v>
                </c:pt>
                <c:pt idx="5">
                  <c:v>1034.8367547360222</c:v>
                </c:pt>
                <c:pt idx="6">
                  <c:v>1059.4358703317846</c:v>
                </c:pt>
                <c:pt idx="7">
                  <c:v>1094.9646359522119</c:v>
                </c:pt>
                <c:pt idx="8">
                  <c:v>982.37026196150521</c:v>
                </c:pt>
                <c:pt idx="9">
                  <c:v>1143.7309583347865</c:v>
                </c:pt>
                <c:pt idx="10">
                  <c:v>958.86378883542125</c:v>
                </c:pt>
                <c:pt idx="11">
                  <c:v>1087.0555666566488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6-43D8-92BC-11B095E5F2D6}"/>
            </c:ext>
          </c:extLst>
        </c:ser>
        <c:ser>
          <c:idx val="2"/>
          <c:order val="1"/>
          <c:tx>
            <c:strRef>
              <c:f>Combined_community!$O$6</c:f>
              <c:strCache>
                <c:ptCount val="1"/>
                <c:pt idx="0">
                  <c:v>Upper and lower limits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cat>
            <c:strRef>
              <c:f>Combined_community!$Q$7:$Q$18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Combined_community!$O$7:$O$18</c:f>
              <c:numCache>
                <c:formatCode>#,##0</c:formatCode>
                <c:ptCount val="12"/>
                <c:pt idx="0">
                  <c:v>115.64553659062392</c:v>
                </c:pt>
                <c:pt idx="1">
                  <c:v>78.704298343723053</c:v>
                </c:pt>
                <c:pt idx="2">
                  <c:v>54.926646842250648</c:v>
                </c:pt>
                <c:pt idx="3">
                  <c:v>68.43491246757344</c:v>
                </c:pt>
                <c:pt idx="4">
                  <c:v>94.595808222845335</c:v>
                </c:pt>
                <c:pt idx="5">
                  <c:v>130.32649052795568</c:v>
                </c:pt>
                <c:pt idx="6">
                  <c:v>249.1282593364308</c:v>
                </c:pt>
                <c:pt idx="7">
                  <c:v>112.73739476224273</c:v>
                </c:pt>
                <c:pt idx="8">
                  <c:v>87.926142743655987</c:v>
                </c:pt>
                <c:pt idx="9">
                  <c:v>58.538083330427071</c:v>
                </c:pt>
                <c:pt idx="10">
                  <c:v>177.60575566249099</c:v>
                </c:pt>
                <c:pt idx="11">
                  <c:v>123.22220002003587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6-43D8-92BC-11B095E5F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055184"/>
        <c:axId val="504056168"/>
      </c:areaChart>
      <c:lineChart>
        <c:grouping val="standard"/>
        <c:varyColors val="0"/>
        <c:ser>
          <c:idx val="3"/>
          <c:order val="2"/>
          <c:tx>
            <c:strRef>
              <c:f>Combined_community!$G$6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Combined_community!$A$7:$A$18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Combined_community!$G$7:$G$18</c:f>
              <c:numCache>
                <c:formatCode>#,##0</c:formatCode>
                <c:ptCount val="12"/>
                <c:pt idx="0">
                  <c:v>1106</c:v>
                </c:pt>
                <c:pt idx="1">
                  <c:v>1074</c:v>
                </c:pt>
                <c:pt idx="2">
                  <c:v>1145</c:v>
                </c:pt>
                <c:pt idx="3">
                  <c:v>1085</c:v>
                </c:pt>
                <c:pt idx="4">
                  <c:v>1183</c:v>
                </c:pt>
                <c:pt idx="5">
                  <c:v>1227</c:v>
                </c:pt>
                <c:pt idx="6">
                  <c:v>1541</c:v>
                </c:pt>
                <c:pt idx="7">
                  <c:v>1516</c:v>
                </c:pt>
                <c:pt idx="8">
                  <c:v>1281</c:v>
                </c:pt>
                <c:pt idx="9">
                  <c:v>1194</c:v>
                </c:pt>
                <c:pt idx="10">
                  <c:v>1212</c:v>
                </c:pt>
                <c:pt idx="11">
                  <c:v>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A6-43D8-92BC-11B095E5F2D6}"/>
            </c:ext>
          </c:extLst>
        </c:ser>
        <c:ser>
          <c:idx val="4"/>
          <c:order val="3"/>
          <c:tx>
            <c:strRef>
              <c:f>Combined_community!$H$6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Combined_community!$H$7:$H$18</c:f>
              <c:numCache>
                <c:formatCode>#,##0</c:formatCode>
                <c:ptCount val="12"/>
                <c:pt idx="0">
                  <c:v>1651</c:v>
                </c:pt>
                <c:pt idx="1">
                  <c:v>1608</c:v>
                </c:pt>
                <c:pt idx="2">
                  <c:v>1419</c:v>
                </c:pt>
                <c:pt idx="3">
                  <c:v>1210</c:v>
                </c:pt>
                <c:pt idx="4">
                  <c:v>1218</c:v>
                </c:pt>
                <c:pt idx="5">
                  <c:v>2491</c:v>
                </c:pt>
                <c:pt idx="6">
                  <c:v>2118</c:v>
                </c:pt>
                <c:pt idx="7">
                  <c:v>1397</c:v>
                </c:pt>
                <c:pt idx="8">
                  <c:v>1228</c:v>
                </c:pt>
                <c:pt idx="9">
                  <c:v>1330</c:v>
                </c:pt>
                <c:pt idx="10">
                  <c:v>1252</c:v>
                </c:pt>
                <c:pt idx="11">
                  <c:v>1340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A6-43D8-92BC-11B095E5F2D6}"/>
            </c:ext>
          </c:extLst>
        </c:ser>
        <c:ser>
          <c:idx val="1"/>
          <c:order val="4"/>
          <c:tx>
            <c:strRef>
              <c:f>Combined_community!$I$6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val>
            <c:numRef>
              <c:f>Combined_community!$I$7:$I$18</c:f>
              <c:numCache>
                <c:formatCode>#,##0</c:formatCode>
                <c:ptCount val="12"/>
                <c:pt idx="0">
                  <c:v>1393</c:v>
                </c:pt>
                <c:pt idx="1">
                  <c:v>1092</c:v>
                </c:pt>
                <c:pt idx="2">
                  <c:v>1195</c:v>
                </c:pt>
                <c:pt idx="3">
                  <c:v>1202</c:v>
                </c:pt>
                <c:pt idx="4">
                  <c:v>1164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A6-43D8-92BC-11B095E5F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055184"/>
        <c:axId val="504056168"/>
      </c:lineChart>
      <c:catAx>
        <c:axId val="50405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04056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4056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Monthly</a:t>
                </a:r>
                <a:r>
                  <a:rPr lang="en-GB" sz="1400" baseline="0" dirty="0">
                    <a:solidFill>
                      <a:schemeClr val="tx1"/>
                    </a:solidFill>
                  </a:rPr>
                  <a:t> sum </a:t>
                </a:r>
                <a:r>
                  <a:rPr lang="en-GB" sz="1400" b="1" baseline="0" dirty="0">
                    <a:solidFill>
                      <a:schemeClr val="tx1"/>
                    </a:solidFill>
                  </a:rPr>
                  <a:t>Community</a:t>
                </a:r>
                <a:r>
                  <a:rPr lang="en-GB" sz="1400" baseline="0" dirty="0">
                    <a:solidFill>
                      <a:schemeClr val="tx1"/>
                    </a:solidFill>
                  </a:rPr>
                  <a:t> deaths</a:t>
                </a:r>
                <a:endParaRPr lang="en-GB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6960784313725492E-2"/>
              <c:y val="0.17508936331767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0405518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ZM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chemeClr val="tx1"/>
                </a:solidFill>
                <a:effectLst/>
              </a:rPr>
              <a:t>In-patient deaths </a:t>
            </a:r>
            <a:r>
              <a:rPr lang="en-US" sz="1200" b="0" i="0" baseline="0" dirty="0">
                <a:solidFill>
                  <a:schemeClr val="tx1"/>
                </a:solidFill>
                <a:effectLst/>
              </a:rPr>
              <a:t>by month compared to the upper and lower limits (95% CI) of historical average—seven districts Zambia, 2020-2022</a:t>
            </a:r>
            <a:endParaRPr lang="en-US" sz="1200" b="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0.13756246378293621"/>
          <c:y val="0.22736225041584912"/>
          <c:w val="0.82248977149915081"/>
          <c:h val="0.58566767279397736"/>
        </c:manualLayout>
      </c:layout>
      <c:areaChart>
        <c:grouping val="stacked"/>
        <c:varyColors val="0"/>
        <c:ser>
          <c:idx val="0"/>
          <c:order val="0"/>
          <c:tx>
            <c:strRef>
              <c:f>Combined_inpatient!$M$6</c:f>
              <c:strCache>
                <c:ptCount val="1"/>
                <c:pt idx="0">
                  <c:v>5% CI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Combined_inpatient!$Q$7:$Q$18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Combined_inpatient!$M$7:$M$18</c:f>
              <c:numCache>
                <c:formatCode>#,##0</c:formatCode>
                <c:ptCount val="12"/>
                <c:pt idx="0">
                  <c:v>955.84854240635775</c:v>
                </c:pt>
                <c:pt idx="1">
                  <c:v>991.36804915327002</c:v>
                </c:pt>
                <c:pt idx="2">
                  <c:v>1133.5906955789631</c:v>
                </c:pt>
                <c:pt idx="3">
                  <c:v>946.85602237832722</c:v>
                </c:pt>
                <c:pt idx="4">
                  <c:v>1035.2515994496084</c:v>
                </c:pt>
                <c:pt idx="5">
                  <c:v>945.50912299148661</c:v>
                </c:pt>
                <c:pt idx="6">
                  <c:v>1038.4463603906086</c:v>
                </c:pt>
                <c:pt idx="7">
                  <c:v>997.29958068400515</c:v>
                </c:pt>
                <c:pt idx="8">
                  <c:v>1054.2482322081726</c:v>
                </c:pt>
                <c:pt idx="9">
                  <c:v>1266.0489542708028</c:v>
                </c:pt>
                <c:pt idx="10">
                  <c:v>980.57243931662413</c:v>
                </c:pt>
                <c:pt idx="11">
                  <c:v>1104.1128067267061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6-404F-8E33-BF0C1508BA80}"/>
            </c:ext>
          </c:extLst>
        </c:ser>
        <c:ser>
          <c:idx val="2"/>
          <c:order val="1"/>
          <c:tx>
            <c:strRef>
              <c:f>Combined_inpatient!$O$6</c:f>
              <c:strCache>
                <c:ptCount val="1"/>
                <c:pt idx="0">
                  <c:v>Upper and lower limits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cat>
            <c:strRef>
              <c:f>Combined_inpatient!$Q$7:$Q$18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Combined_inpatient!$O$7:$O$18</c:f>
              <c:numCache>
                <c:formatCode>#,##0</c:formatCode>
                <c:ptCount val="12"/>
                <c:pt idx="0">
                  <c:v>451.63624852061787</c:v>
                </c:pt>
                <c:pt idx="1">
                  <c:v>400.59723502679344</c:v>
                </c:pt>
                <c:pt idx="2">
                  <c:v>242.8186088420739</c:v>
                </c:pt>
                <c:pt idx="3">
                  <c:v>592.95462191001207</c:v>
                </c:pt>
                <c:pt idx="4">
                  <c:v>298.16346776744967</c:v>
                </c:pt>
                <c:pt idx="5">
                  <c:v>286.31508735036039</c:v>
                </c:pt>
                <c:pt idx="6">
                  <c:v>368.44061255211636</c:v>
                </c:pt>
                <c:pt idx="7">
                  <c:v>392.06750529865622</c:v>
                </c:pt>
                <c:pt idx="8">
                  <c:v>476.17020225032138</c:v>
                </c:pt>
                <c:pt idx="9">
                  <c:v>233.23542479172784</c:v>
                </c:pt>
                <c:pt idx="10">
                  <c:v>418.18845470008512</c:v>
                </c:pt>
                <c:pt idx="11">
                  <c:v>385.10771987992121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6-404F-8E33-BF0C1508B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055184"/>
        <c:axId val="504056168"/>
      </c:areaChart>
      <c:lineChart>
        <c:grouping val="standard"/>
        <c:varyColors val="0"/>
        <c:ser>
          <c:idx val="3"/>
          <c:order val="2"/>
          <c:tx>
            <c:strRef>
              <c:f>Combined_inpatient!$G$6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Combined_inpatient!$A$7:$A$18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Combined_inpatient!$G$7:$G$18</c:f>
              <c:numCache>
                <c:formatCode>#,##0</c:formatCode>
                <c:ptCount val="12"/>
                <c:pt idx="0">
                  <c:v>1387</c:v>
                </c:pt>
                <c:pt idx="1">
                  <c:v>1353</c:v>
                </c:pt>
                <c:pt idx="2">
                  <c:v>1265</c:v>
                </c:pt>
                <c:pt idx="3">
                  <c:v>1207</c:v>
                </c:pt>
                <c:pt idx="4">
                  <c:v>1198</c:v>
                </c:pt>
                <c:pt idx="5">
                  <c:v>1045</c:v>
                </c:pt>
                <c:pt idx="6">
                  <c:v>1334</c:v>
                </c:pt>
                <c:pt idx="7">
                  <c:v>1375</c:v>
                </c:pt>
                <c:pt idx="8">
                  <c:v>1300</c:v>
                </c:pt>
                <c:pt idx="9">
                  <c:v>1586</c:v>
                </c:pt>
                <c:pt idx="10">
                  <c:v>1259</c:v>
                </c:pt>
                <c:pt idx="11">
                  <c:v>1318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96-404F-8E33-BF0C1508BA80}"/>
            </c:ext>
          </c:extLst>
        </c:ser>
        <c:ser>
          <c:idx val="4"/>
          <c:order val="3"/>
          <c:tx>
            <c:strRef>
              <c:f>Combined_inpatient!$H$6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Combined_inpatient!$H$7:$H$18</c:f>
              <c:numCache>
                <c:formatCode>#,##0</c:formatCode>
                <c:ptCount val="12"/>
                <c:pt idx="0">
                  <c:v>1608</c:v>
                </c:pt>
                <c:pt idx="1">
                  <c:v>1343</c:v>
                </c:pt>
                <c:pt idx="2">
                  <c:v>1310</c:v>
                </c:pt>
                <c:pt idx="3">
                  <c:v>1199</c:v>
                </c:pt>
                <c:pt idx="4">
                  <c:v>1175</c:v>
                </c:pt>
                <c:pt idx="5">
                  <c:v>1669</c:v>
                </c:pt>
                <c:pt idx="6">
                  <c:v>1797</c:v>
                </c:pt>
                <c:pt idx="7">
                  <c:v>1337</c:v>
                </c:pt>
                <c:pt idx="8">
                  <c:v>1158</c:v>
                </c:pt>
                <c:pt idx="9">
                  <c:v>1133</c:v>
                </c:pt>
                <c:pt idx="10">
                  <c:v>1105</c:v>
                </c:pt>
                <c:pt idx="11">
                  <c:v>1210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96-404F-8E33-BF0C1508BA80}"/>
            </c:ext>
          </c:extLst>
        </c:ser>
        <c:ser>
          <c:idx val="1"/>
          <c:order val="4"/>
          <c:tx>
            <c:strRef>
              <c:f>Combined_inpatient!$I$6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val>
            <c:numRef>
              <c:f>Combined_inpatient!$I$7:$I$18</c:f>
              <c:numCache>
                <c:formatCode>#,##0</c:formatCode>
                <c:ptCount val="12"/>
                <c:pt idx="0">
                  <c:v>1101</c:v>
                </c:pt>
                <c:pt idx="1">
                  <c:v>1059</c:v>
                </c:pt>
                <c:pt idx="2">
                  <c:v>1138</c:v>
                </c:pt>
                <c:pt idx="3">
                  <c:v>1047</c:v>
                </c:pt>
                <c:pt idx="4">
                  <c:v>1025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96-404F-8E33-BF0C1508B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055184"/>
        <c:axId val="504056168"/>
      </c:lineChart>
      <c:catAx>
        <c:axId val="50405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04056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4056168"/>
        <c:scaling>
          <c:orientation val="minMax"/>
          <c:max val="3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Monthly</a:t>
                </a:r>
                <a:r>
                  <a:rPr lang="en-US" sz="1400" baseline="0" dirty="0">
                    <a:solidFill>
                      <a:schemeClr val="tx1"/>
                    </a:solidFill>
                  </a:rPr>
                  <a:t> sum </a:t>
                </a:r>
                <a:r>
                  <a:rPr lang="en-US" sz="1400" b="1" baseline="0" dirty="0">
                    <a:solidFill>
                      <a:schemeClr val="tx1"/>
                    </a:solidFill>
                  </a:rPr>
                  <a:t>in-patient </a:t>
                </a:r>
                <a:r>
                  <a:rPr lang="en-US" sz="1400" baseline="0" dirty="0">
                    <a:solidFill>
                      <a:schemeClr val="tx1"/>
                    </a:solidFill>
                  </a:rPr>
                  <a:t>deaths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254901960784314E-2"/>
              <c:y val="0.20985039544158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#,##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50405518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ZM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 dirty="0">
                <a:effectLst/>
              </a:rPr>
              <a:t>COVID-19 deaths and Excess Mortality in 7 districts Zambia , 2020-2021</a:t>
            </a:r>
            <a:endParaRPr lang="en-GB" sz="1400" dirty="0"/>
          </a:p>
        </c:rich>
      </c:tx>
      <c:layout>
        <c:manualLayout>
          <c:xMode val="edge"/>
          <c:yMode val="edge"/>
          <c:x val="0.133890883124903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PowerPoint]Sheet1'!$G$5</c:f>
              <c:strCache>
                <c:ptCount val="1"/>
                <c:pt idx="0">
                  <c:v>Confirmed covid deaths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'[Chart in Microsoft PowerPoint]Sheet1'!$F$6:$F$27</c:f>
              <c:strCache>
                <c:ptCount val="2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  <c:pt idx="14">
                  <c:v>March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August</c:v>
                </c:pt>
                <c:pt idx="20">
                  <c:v>September</c:v>
                </c:pt>
                <c:pt idx="21">
                  <c:v>October</c:v>
                </c:pt>
              </c:strCache>
            </c:strRef>
          </c:cat>
          <c:val>
            <c:numRef>
              <c:f>'[Chart in Microsoft PowerPoint]Sheet1'!$G$6:$G$27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26</c:v>
                </c:pt>
                <c:pt idx="6">
                  <c:v>114</c:v>
                </c:pt>
                <c:pt idx="7">
                  <c:v>103</c:v>
                </c:pt>
                <c:pt idx="8">
                  <c:v>65</c:v>
                </c:pt>
                <c:pt idx="9">
                  <c:v>16</c:v>
                </c:pt>
                <c:pt idx="10">
                  <c:v>9</c:v>
                </c:pt>
                <c:pt idx="11">
                  <c:v>22</c:v>
                </c:pt>
                <c:pt idx="12">
                  <c:v>183</c:v>
                </c:pt>
                <c:pt idx="13">
                  <c:v>158</c:v>
                </c:pt>
                <c:pt idx="14">
                  <c:v>58</c:v>
                </c:pt>
                <c:pt idx="15">
                  <c:v>19</c:v>
                </c:pt>
                <c:pt idx="16">
                  <c:v>21</c:v>
                </c:pt>
                <c:pt idx="17">
                  <c:v>510</c:v>
                </c:pt>
                <c:pt idx="18">
                  <c:v>131</c:v>
                </c:pt>
                <c:pt idx="19">
                  <c:v>42</c:v>
                </c:pt>
                <c:pt idx="20">
                  <c:v>7</c:v>
                </c:pt>
                <c:pt idx="2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4-48EB-B1F5-F20EB6D13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580918255"/>
        <c:axId val="1580915759"/>
      </c:barChart>
      <c:lineChart>
        <c:grouping val="standard"/>
        <c:varyColors val="0"/>
        <c:ser>
          <c:idx val="1"/>
          <c:order val="1"/>
          <c:tx>
            <c:strRef>
              <c:f>'[Chart in Microsoft PowerPoint]Sheet1'!$H$5</c:f>
              <c:strCache>
                <c:ptCount val="1"/>
                <c:pt idx="0">
                  <c:v>Excess deaths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'[Chart in Microsoft PowerPoint]Sheet1'!$I$6:$I$27</c:f>
              <c:numCache>
                <c:formatCode>0</c:formatCode>
                <c:ptCount val="22"/>
                <c:pt idx="0">
                  <c:v>217.66666666666652</c:v>
                </c:pt>
                <c:pt idx="1">
                  <c:v>161.33333333333348</c:v>
                </c:pt>
                <c:pt idx="2">
                  <c:v>34.333333333333485</c:v>
                </c:pt>
                <c:pt idx="3">
                  <c:v>3</c:v>
                </c:pt>
                <c:pt idx="4">
                  <c:v>137.33333333333348</c:v>
                </c:pt>
                <c:pt idx="5">
                  <c:v>237.33333333333348</c:v>
                </c:pt>
                <c:pt idx="6">
                  <c:v>523</c:v>
                </c:pt>
                <c:pt idx="7">
                  <c:v>614.66666666666652</c:v>
                </c:pt>
                <c:pt idx="8">
                  <c:v>299.33333333333348</c:v>
                </c:pt>
                <c:pt idx="9">
                  <c:v>282</c:v>
                </c:pt>
                <c:pt idx="10">
                  <c:v>203.33333333333348</c:v>
                </c:pt>
                <c:pt idx="11">
                  <c:v>256.33333333333348</c:v>
                </c:pt>
                <c:pt idx="12">
                  <c:v>1150.6666666666665</c:v>
                </c:pt>
                <c:pt idx="13">
                  <c:v>876.33333333333348</c:v>
                </c:pt>
                <c:pt idx="14">
                  <c:v>312.33333333333348</c:v>
                </c:pt>
                <c:pt idx="15">
                  <c:v>35.666666666666515</c:v>
                </c:pt>
                <c:pt idx="16">
                  <c:v>195.33333333333348</c:v>
                </c:pt>
                <c:pt idx="17">
                  <c:v>2318.3333333333335</c:v>
                </c:pt>
                <c:pt idx="18">
                  <c:v>1457</c:v>
                </c:pt>
                <c:pt idx="19">
                  <c:v>423.66666666666652</c:v>
                </c:pt>
                <c:pt idx="20">
                  <c:v>107.33333333333348</c:v>
                </c:pt>
                <c:pt idx="21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D4-48EB-B1F5-F20EB6D13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918255"/>
        <c:axId val="1580915759"/>
      </c:lineChart>
      <c:catAx>
        <c:axId val="15809182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580915759"/>
        <c:crosses val="autoZero"/>
        <c:auto val="0"/>
        <c:lblAlgn val="ctr"/>
        <c:lblOffset val="100"/>
        <c:noMultiLvlLbl val="0"/>
      </c:catAx>
      <c:valAx>
        <c:axId val="15809157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COVID-19 Deaths and Excess Mortality (n)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1.7726567693330378E-2"/>
              <c:y val="0.137725752508361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58091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ZM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Zambia</a:t>
            </a:r>
            <a:r>
              <a:rPr lang="en-US" sz="1600" b="1" baseline="0" dirty="0">
                <a:solidFill>
                  <a:schemeClr val="tx1"/>
                </a:solidFill>
              </a:rPr>
              <a:t> Excess Mortality Estimates, 2020 and 2021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939570479104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PowerPoint]Sheet1'!$A$6</c:f>
              <c:strCache>
                <c:ptCount val="1"/>
                <c:pt idx="0">
                  <c:v>Estimate</c:v>
                </c:pt>
              </c:strCache>
            </c:strRef>
          </c:tx>
          <c:spPr>
            <a:solidFill>
              <a:srgbClr val="ACCBF9">
                <a:lumMod val="90000"/>
              </a:srgb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'[Chart 2 in Microsoft PowerPoint]Sheet1'!$B$8,'[Chart 2 in Microsoft PowerPoint]Sheet1'!$C$8,'[Chart 2 in Microsoft PowerPoint]Sheet1'!$D$8</c:f>
                <c:numCache>
                  <c:formatCode>General</c:formatCode>
                  <c:ptCount val="3"/>
                  <c:pt idx="0">
                    <c:v>14983</c:v>
                  </c:pt>
                  <c:pt idx="1">
                    <c:v>33700</c:v>
                  </c:pt>
                  <c:pt idx="2">
                    <c:v>17507</c:v>
                  </c:pt>
                </c:numCache>
              </c:numRef>
            </c:plus>
            <c:minus>
              <c:numRef>
                <c:f>'[Chart 2 in Microsoft PowerPoint]Sheet1'!$B$7,'[Chart 2 in Microsoft PowerPoint]Sheet1'!$C$7,'[Chart 2 in Microsoft PowerPoint]Sheet1'!$D$7</c:f>
                <c:numCache>
                  <c:formatCode>General</c:formatCode>
                  <c:ptCount val="3"/>
                  <c:pt idx="0">
                    <c:v>14061</c:v>
                  </c:pt>
                  <c:pt idx="1">
                    <c:v>22200</c:v>
                  </c:pt>
                  <c:pt idx="2">
                    <c:v>17515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'[Chart 2 in Microsoft PowerPoint]Sheet1'!$B$5:$D$5</c:f>
              <c:strCache>
                <c:ptCount val="3"/>
                <c:pt idx="0">
                  <c:v> WHO</c:v>
                </c:pt>
                <c:pt idx="1">
                  <c:v>Wang et al</c:v>
                </c:pt>
                <c:pt idx="2">
                  <c:v>Zambia Excess Mortality Project</c:v>
                </c:pt>
              </c:strCache>
            </c:strRef>
          </c:cat>
          <c:val>
            <c:numRef>
              <c:f>'[Chart 2 in Microsoft PowerPoint]Sheet1'!$B$6:$D$6</c:f>
              <c:numCache>
                <c:formatCode>General</c:formatCode>
                <c:ptCount val="3"/>
                <c:pt idx="0">
                  <c:v>23553</c:v>
                </c:pt>
                <c:pt idx="1">
                  <c:v>81300</c:v>
                </c:pt>
                <c:pt idx="2">
                  <c:v>38048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2-494C-AB27-9681D4E56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782368"/>
        <c:axId val="1132762400"/>
      </c:barChart>
      <c:catAx>
        <c:axId val="11327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132762400"/>
        <c:crosses val="autoZero"/>
        <c:auto val="1"/>
        <c:lblAlgn val="ctr"/>
        <c:lblOffset val="100"/>
        <c:noMultiLvlLbl val="0"/>
      </c:catAx>
      <c:valAx>
        <c:axId val="113276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113278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ZM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0.3127</cdr:x>
      <cdr:y>0.10078</cdr:y>
    </cdr:from>
    <cdr:to>
      <cdr:x>0.47911</cdr:x>
      <cdr:y>0.72887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20307" y="438512"/>
          <a:ext cx="862270" cy="2733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29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ZM"/>
        </a:p>
      </cdr:txBody>
    </cdr:sp>
  </cdr:relSizeAnchor>
  <cdr:relSizeAnchor xmlns:cdr="http://schemas.openxmlformats.org/drawingml/2006/chartDrawing">
    <cdr:from>
      <cdr:x>0.55257</cdr:x>
      <cdr:y>0.11262</cdr:y>
    </cdr:from>
    <cdr:to>
      <cdr:x>0.72023</cdr:x>
      <cdr:y>0.73145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863175" y="490057"/>
          <a:ext cx="868747" cy="26927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29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ZM"/>
        </a:p>
      </cdr:txBody>
    </cdr:sp>
  </cdr:relSizeAnchor>
  <cdr:relSizeAnchor xmlns:cdr="http://schemas.openxmlformats.org/drawingml/2006/chartDrawing">
    <cdr:from>
      <cdr:x>0.75646</cdr:x>
      <cdr:y>0.10832</cdr:y>
    </cdr:from>
    <cdr:to>
      <cdr:x>0.91201</cdr:x>
      <cdr:y>0.72715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919663" y="471358"/>
          <a:ext cx="805998" cy="26927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29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ZM"/>
        </a:p>
      </cdr:txBody>
    </cdr:sp>
  </cdr:relSizeAnchor>
  <cdr:relSizeAnchor xmlns:cdr="http://schemas.openxmlformats.org/drawingml/2006/chartDrawing">
    <cdr:from>
      <cdr:x>0.31975</cdr:x>
      <cdr:y>0.08115</cdr:y>
    </cdr:from>
    <cdr:to>
      <cdr:x>0.4527</cdr:x>
      <cdr:y>0.14336</cdr:y>
    </cdr:to>
    <cdr:sp macro="" textlink="">
      <cdr:nvSpPr>
        <cdr:cNvPr id="5" name="Text Box 1"/>
        <cdr:cNvSpPr txBox="1"/>
      </cdr:nvSpPr>
      <cdr:spPr>
        <a:xfrm xmlns:a="http://schemas.openxmlformats.org/drawingml/2006/main">
          <a:off x="2187961" y="400688"/>
          <a:ext cx="909743" cy="307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Wild type</a:t>
          </a:r>
          <a:endParaRPr lang="en-ZM" sz="1100"/>
        </a:p>
      </cdr:txBody>
    </cdr:sp>
  </cdr:relSizeAnchor>
  <cdr:relSizeAnchor xmlns:cdr="http://schemas.openxmlformats.org/drawingml/2006/chartDrawing">
    <cdr:from>
      <cdr:x>0.55747</cdr:x>
      <cdr:y>0.08511</cdr:y>
    </cdr:from>
    <cdr:to>
      <cdr:x>0.69042</cdr:x>
      <cdr:y>0.14732</cdr:y>
    </cdr:to>
    <cdr:sp macro="" textlink="">
      <cdr:nvSpPr>
        <cdr:cNvPr id="6" name="Text Box 1"/>
        <cdr:cNvSpPr txBox="1"/>
      </cdr:nvSpPr>
      <cdr:spPr>
        <a:xfrm xmlns:a="http://schemas.openxmlformats.org/drawingml/2006/main">
          <a:off x="3814607" y="420245"/>
          <a:ext cx="909744" cy="307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Beta </a:t>
          </a:r>
          <a:endParaRPr lang="en-ZM" sz="1100"/>
        </a:p>
      </cdr:txBody>
    </cdr:sp>
  </cdr:relSizeAnchor>
  <cdr:relSizeAnchor xmlns:cdr="http://schemas.openxmlformats.org/drawingml/2006/chartDrawing">
    <cdr:from>
      <cdr:x>0.75691</cdr:x>
      <cdr:y>0.08923</cdr:y>
    </cdr:from>
    <cdr:to>
      <cdr:x>0.91379</cdr:x>
      <cdr:y>0.1735</cdr:y>
    </cdr:to>
    <cdr:sp macro="" textlink="">
      <cdr:nvSpPr>
        <cdr:cNvPr id="7" name="Text Box 1"/>
        <cdr:cNvSpPr txBox="1"/>
      </cdr:nvSpPr>
      <cdr:spPr>
        <a:xfrm xmlns:a="http://schemas.openxmlformats.org/drawingml/2006/main">
          <a:off x="5179372" y="440579"/>
          <a:ext cx="1073496" cy="416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Delta</a:t>
          </a:r>
          <a:r>
            <a:rPr lang="en-US" sz="1100" baseline="0"/>
            <a:t> </a:t>
          </a:r>
          <a:endParaRPr lang="en-ZM" sz="1100"/>
        </a:p>
      </cdr:txBody>
    </cdr:sp>
  </cdr:relSizeAnchor>
  <cdr:relSizeAnchor xmlns:cdr="http://schemas.openxmlformats.org/drawingml/2006/chartDrawing">
    <cdr:from>
      <cdr:x>0.26219</cdr:x>
      <cdr:y>0.86877</cdr:y>
    </cdr:from>
    <cdr:to>
      <cdr:x>0.39514</cdr:x>
      <cdr:y>0.93098</cdr:y>
    </cdr:to>
    <cdr:sp macro="" textlink="">
      <cdr:nvSpPr>
        <cdr:cNvPr id="8" name="Text Box 1"/>
        <cdr:cNvSpPr txBox="1"/>
      </cdr:nvSpPr>
      <cdr:spPr>
        <a:xfrm xmlns:a="http://schemas.openxmlformats.org/drawingml/2006/main">
          <a:off x="1794127" y="4289783"/>
          <a:ext cx="909743" cy="307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2020</a:t>
          </a:r>
          <a:endParaRPr lang="en-ZM" sz="1100" b="1"/>
        </a:p>
      </cdr:txBody>
    </cdr:sp>
  </cdr:relSizeAnchor>
  <cdr:relSizeAnchor xmlns:cdr="http://schemas.openxmlformats.org/drawingml/2006/chartDrawing">
    <cdr:from>
      <cdr:x>0.76947</cdr:x>
      <cdr:y>0.8661</cdr:y>
    </cdr:from>
    <cdr:to>
      <cdr:x>0.90242</cdr:x>
      <cdr:y>0.9283</cdr:y>
    </cdr:to>
    <cdr:sp macro="" textlink="">
      <cdr:nvSpPr>
        <cdr:cNvPr id="9" name="Text Box 1"/>
        <cdr:cNvSpPr txBox="1"/>
      </cdr:nvSpPr>
      <cdr:spPr>
        <a:xfrm xmlns:a="http://schemas.openxmlformats.org/drawingml/2006/main">
          <a:off x="5265289" y="4276572"/>
          <a:ext cx="909744" cy="307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2021</a:t>
          </a:r>
          <a:endParaRPr lang="en-ZM" sz="11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E95F-FCF8-4236-82A5-694400A4859A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62E6F-A672-4BC2-836A-EE11958C8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6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n-lt"/>
                <a:ea typeface="Calibri" panose="020F0502020204030204" pitchFamily="34" charset="0"/>
              </a:rPr>
              <a:t>Include</a:t>
            </a:r>
            <a:r>
              <a:rPr lang="en-GB" sz="1200" baseline="0" dirty="0">
                <a:effectLst/>
                <a:latin typeface="+mn-lt"/>
                <a:ea typeface="Calibri" panose="020F0502020204030204" pitchFamily="34" charset="0"/>
              </a:rPr>
              <a:t> a description of yourself in the introduction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2E6F-A672-4BC2-836A-EE11958C80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7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From time immemorial, mortality statistics have been cardinal in demonstrating the impact of Public health emergencies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Whereas records on cases may often be incomplete,  records on deaths are more reliable due to death’s profound effect on the deceased life.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The figure shows the weekly deaths due to cholera and the deaths In New York City during a cholera outbreak in 1849.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Of note is that as the total deaths due to cholera increased, the total weekly deaths also increased.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This graph shows how a deaths during an disease  can cause an increase and sometimes a decrease in the total death recorded during a disease outbreak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9B70-3F17-452F-91D2-4A6C8ADD5669}" type="slidenum">
              <a:rPr lang="en-ZM" smtClean="0"/>
              <a:t>2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99009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Mortality statistics are a mirror of the situation of health prevalent in a population at any given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By looking at the number and the causes of deaths within a community we can get a “pulse” of the prevailing health conditions within a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Ideally a timely and functioning civil registration and vital </a:t>
            </a:r>
            <a:r>
              <a:rPr lang="en-US" sz="1200" dirty="0" err="1">
                <a:latin typeface="+mn-lt"/>
              </a:rPr>
              <a:t>statitistics</a:t>
            </a:r>
            <a:r>
              <a:rPr lang="en-US" sz="1200" dirty="0">
                <a:latin typeface="+mn-lt"/>
              </a:rPr>
              <a:t> system should furnish such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          In most of Sub Saharan Africa, this is incomplete and unable to capture rapidly changing situations within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                  However, Hospital death registers are more timely and complete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                  in Zambia Death registration is approximately 20%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+mn-lt"/>
              </a:rPr>
              <a:t> </a:t>
            </a:r>
            <a:r>
              <a:rPr lang="en-GB" sz="24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During Zambia’s COVID-19 pandemic &gt;3,700 confirmed deaths were reported in 2021</a:t>
            </a:r>
            <a:r>
              <a:rPr lang="en-GB" sz="2400" baseline="300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2400" dirty="0">
              <a:solidFill>
                <a:srgbClr val="32323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May be an understatement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      For a death to be classified as a COVID-19 death, it has to be tested, either premortem or post-mortem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             Deaths that occurred before tests became available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             After Tests were available, Different testing strategies and inconsistences in availability of test kits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             With such inconsistences, true number is likely higher</a:t>
            </a:r>
          </a:p>
          <a:p>
            <a:pPr lvl="1">
              <a:lnSpc>
                <a:spcPct val="100000"/>
              </a:lnSpc>
            </a:pPr>
            <a:endParaRPr lang="en-US" sz="2000" dirty="0"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Additionally, in a pandemic, </a:t>
            </a:r>
            <a:r>
              <a:rPr lang="en-US" sz="20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Deaths  may be due to the direct effects of the disease caused by the pathogen, or the indirect effect of the socio-economic disruption of the pandemic on routine health delivery,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32323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These deaths, though not due to the pathogen, would not have occurred had the pandemic not occurred, are not captured by reported deaths alone.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32323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better measure of the impact of a pandemic is </a:t>
            </a:r>
            <a:r>
              <a:rPr lang="en-US" sz="2000" dirty="0">
                <a:latin typeface="+mn-lt"/>
              </a:rPr>
              <a:t>Excess mortality ( which is the extra all-cause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mortality above what would be expected had the pandemic not occurred)</a:t>
            </a:r>
            <a:endParaRPr lang="en-US" sz="2000" dirty="0"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30000" dirty="0"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30000" dirty="0"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therefore sought to determine if community deaths from all causes increased during COVID-19 waves and if there was excess mortality at the University Teaching Hospital (UTH) morgue in Lusaka in 2021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30000" dirty="0"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32323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2E6F-A672-4BC2-836A-EE11958C80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6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9B70-3F17-452F-91D2-4A6C8ADD5669}" type="slidenum">
              <a:rPr lang="en-ZM" smtClean="0"/>
              <a:t>4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1557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combined both in-patient as well as community deaths to study monthly trends from 2017 through to May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monthly number of community deaths ranged from 983 (October 2018) to 2361 (June 2021)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in-patient deaths from 1001 (April 2018) to 1810 (July 2021)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9B70-3F17-452F-91D2-4A6C8ADD5669}" type="slidenum">
              <a:rPr lang="en-ZM" smtClean="0"/>
              <a:t>5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82444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We further analysed the total deaths by whether they occurred within or outside the hospital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Introduce the slides and how to interpret them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COMMUNITY DEATHS have consistently been higher than the pre-pandemic baseline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Greatest change seen between May 2021 and August 2021, coincided with the Delta Wave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228600" indent="-228600">
              <a:buAutoNum type="arabicPeriod" startAt="3"/>
            </a:pPr>
            <a:r>
              <a:rPr lang="en-GB" dirty="0"/>
              <a:t>INPATIENT DEATHS, unlike community deaths, Excess deaths above baseline were only reported between May 2021 and August 2021 (Delta Wave)</a:t>
            </a:r>
          </a:p>
          <a:p>
            <a:pPr marL="228600" indent="-228600">
              <a:buAutoNum type="arabicPeriod" startAt="3"/>
            </a:pPr>
            <a:endParaRPr lang="en-GB" dirty="0"/>
          </a:p>
          <a:p>
            <a:pPr marL="228600" indent="-228600">
              <a:buAutoNum type="arabicPeriod" startAt="3"/>
            </a:pPr>
            <a:r>
              <a:rPr lang="en-GB" dirty="0"/>
              <a:t>MORE DEATHS DURING THE PANDEMIC OCCURRED IN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9B70-3F17-452F-91D2-4A6C8ADD5669}" type="slidenum">
              <a:rPr lang="en-ZM" smtClean="0"/>
              <a:t>6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641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9B70-3F17-452F-91D2-4A6C8ADD5669}" type="slidenum">
              <a:rPr lang="en-ZM" smtClean="0"/>
              <a:t>8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7555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There was excess mortality during the COVID-19 pandemic in Zambia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Many of these deaths were likely related to COVID-19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     though the exact proportion of deaths due to covid-19 remain unknown.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the world came together to fight a novel public health emergency with devasting public health consequences</a:t>
            </a:r>
          </a:p>
          <a:p>
            <a:endParaRPr lang="en-GB" dirty="0"/>
          </a:p>
          <a:p>
            <a:r>
              <a:rPr lang="en-GB" dirty="0"/>
              <a:t>Zambia like much of sub Saharan Africa continues to fight a chronic public health problem with even more devastating public health consequences</a:t>
            </a:r>
          </a:p>
          <a:p>
            <a:endParaRPr lang="en-GB" dirty="0"/>
          </a:p>
          <a:p>
            <a:r>
              <a:rPr lang="en-GB" dirty="0"/>
              <a:t>The pandemic of the absence of timely and reliable information on Mortality to inform prioritisation of public health interventions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In the absence of functioning Civil Registration Systems, expanding mortality surveillance can provide useful and timely information on the impact of the COVID-19 pandemic and indeed other public health emergencies within the country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2E6F-A672-4BC2-836A-EE11958C80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6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Logos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2E6F-A672-4BC2-836A-EE11958C80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1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C363-8BB0-47B7-B1E9-558C5656E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04EBF-938B-4D5D-908F-C41832855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477DA-B3B9-408C-BC2E-9FD9AC6D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504" y="5615248"/>
            <a:ext cx="1401573" cy="681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AFD7B-EDC1-4033-8777-572E6286B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344" y="5560274"/>
            <a:ext cx="806526" cy="731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A6F3AE-F3DE-4A24-9EBD-E4299AC0B8BD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A581EE-D691-41C7-9D67-E91D2F5068C6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solidFill>
                <a:srgbClr val="19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6FE60D-34DB-457C-A6A8-20C6FF47A38D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A9F654-0847-4612-BA69-45A10359A9D7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2CF4A6-C09E-4BE1-8451-FE4D892F662F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7FC15-2CA9-4BAE-BF2D-B2A03012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62EB40-F4CD-4A37-8125-A8D42DDADA9D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4C0B-4D34-46EB-B28B-7FCA8D4A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03CB-13EF-44EB-B675-BE11AF7C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85374-63AA-4370-82A3-65E4418224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673108" y="5432256"/>
            <a:ext cx="1027981" cy="924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233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1862-B943-4274-BED6-4E21016B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89EE-715A-41B3-A94D-08712A27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5678-BE1D-472E-B809-7E1E0B2B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DD44-5530-49F4-9D08-B584BCDF6A7F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0A99-504B-405D-92F2-9F9523D3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B8D30-1A8C-4932-BF32-8A620537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976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51A7-DB22-406C-9FE0-E22C9459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2FAE-80E3-45A0-A78E-86379F1B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62CA-29D0-42D4-96CB-FA8B44E4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EAD1-8DD8-4114-8414-809C84B2FF67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C3AE-E8CE-44E5-915F-964FDAC8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5EB4-34C2-4230-8FE0-A42B90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1240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AC30-6744-4030-A452-FEA8045E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A7D5-D566-4096-919F-22C39001D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45863-62F7-438E-B732-444E515C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EF6DE-4A8E-4D6A-A827-AF646736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3AFF-1CE7-4B7C-B200-B4988B367FA2}" type="datetime1">
              <a:rPr lang="en-GB" smtClean="0"/>
              <a:t>21/11/2022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6FE3-3E45-40CB-8E03-E0F56391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52841-F765-4B8A-83CB-A64D1794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06733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F5C2-96D8-426C-ADDE-A584B17A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7E27F-17CB-4A62-8752-81154099A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43195-5218-4764-83DC-C2C4B4411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049B0-4257-4883-8C40-72258323F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C19D8-886A-440F-AA09-E1839E85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942A3-27BD-44B6-B8B8-78AAF70F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A0B5-303E-4293-BD1A-2187D9CB6E41}" type="datetime1">
              <a:rPr lang="en-GB" smtClean="0"/>
              <a:t>21/11/2022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ED874-FDE8-4C4D-B098-F5C3627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670B0-674F-46F1-A46C-F41503B7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50671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421E-ABAD-4393-BB0E-DC7187EA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24784-A6DD-4C4A-ABAE-BDDAA50D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F822-A4DA-4E3B-B543-2B385AB0535B}" type="datetime1">
              <a:rPr lang="en-GB" smtClean="0"/>
              <a:t>21/11/2022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C268B-9F53-4B52-91EC-4A5D7ACD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0B522-83A8-4B02-BB53-E31B5EAE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3090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EB6F8-18F3-4D3B-82C4-FCDFCE1C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540-F147-44A6-A5F4-FE056CB1CAC8}" type="datetime1">
              <a:rPr lang="en-GB" smtClean="0"/>
              <a:t>21/11/2022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6A308-7057-4F91-8044-5FE7D433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E204-23F3-4BD4-908D-1AFE5B0F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34515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C667-BEB1-4392-9B94-A96AECEC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CC54-306F-4849-9074-8D80A9106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4CA3C-4821-4B16-BEAD-E747424E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62161-7D98-427D-8F89-75ABF9BE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46D-2E90-4B94-BAA6-473A3BC8AFD0}" type="datetime1">
              <a:rPr lang="en-GB" smtClean="0"/>
              <a:t>21/11/2022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E0391-64E6-454B-A7AA-A9B1A22C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64899-BF34-4C11-B357-4F7D3A51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18358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941F-DCCE-470C-B0AE-D9404ABD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57B46-FD39-48FB-9B07-8E3B5DDA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30FAB-8191-447B-95BE-70C53D7BA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5B8FD-5107-448D-9A43-191B0302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F421-2066-40AA-9CE7-61E618CE4DB2}" type="datetime1">
              <a:rPr lang="en-GB" smtClean="0"/>
              <a:t>21/11/2022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9815E-9FA4-45C8-9DCA-447632F4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480B0-F60F-4A0E-A9A8-81109528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81033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7327-DED2-4323-A147-B80C2663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83C3A-3C8C-42DE-BA02-8AFB23398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35E-40A8-42F5-B3CF-C797D25D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C4A2-E430-4405-8493-55AA6649C825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A3E0-CC8F-45FC-8530-FB2B8B50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B8D9-5064-483F-8139-33C0FB3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9433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D13D9-E856-49DA-80C9-F87A999C5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79CEE-CBC6-4628-AE29-C0A082FFC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BD8FD-97A8-45D4-BE0F-20AC2971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40B2-FA52-438F-B9FF-908CA6E81D60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12FE-4A0E-401D-8222-4938C0C3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6D11-CFF0-44D5-BC0F-E18BA83A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233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2AA1-CD4B-4F24-AC68-3E7ED2ED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38972-4E5C-4203-BC91-548432B7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35B72-8B0A-49A8-A9C8-4A84B255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2109-E297-4AA9-B708-6794F361A086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7C0C-4AE8-4698-99DC-9FB1EFA2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C1ECF-59C4-4A2A-9FAE-AC908024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CAD565-AE27-4469-823A-92904A24299F}"/>
              </a:ext>
            </a:extLst>
          </p:cNvPr>
          <p:cNvGrpSpPr/>
          <p:nvPr/>
        </p:nvGrpSpPr>
        <p:grpSpPr>
          <a:xfrm>
            <a:off x="5582652" y="1525472"/>
            <a:ext cx="6609347" cy="350104"/>
            <a:chOff x="1569493" y="980219"/>
            <a:chExt cx="5288507" cy="4844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5C9B51-B176-4AD3-BFA6-B0AFF817531E}"/>
                </a:ext>
              </a:extLst>
            </p:cNvPr>
            <p:cNvSpPr/>
            <p:nvPr/>
          </p:nvSpPr>
          <p:spPr>
            <a:xfrm>
              <a:off x="1569493" y="980219"/>
              <a:ext cx="5288507" cy="207134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C25837-509F-48CA-BA65-3F84C3C5601A}"/>
                </a:ext>
              </a:extLst>
            </p:cNvPr>
            <p:cNvSpPr/>
            <p:nvPr/>
          </p:nvSpPr>
          <p:spPr>
            <a:xfrm>
              <a:off x="2313830" y="1187354"/>
              <a:ext cx="4544170" cy="92805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E95786-1631-4190-8AFE-430AF32DCB4B}"/>
                </a:ext>
              </a:extLst>
            </p:cNvPr>
            <p:cNvSpPr/>
            <p:nvPr/>
          </p:nvSpPr>
          <p:spPr>
            <a:xfrm>
              <a:off x="3188472" y="1278268"/>
              <a:ext cx="3669527" cy="928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18A88F-95C8-4204-937F-4739FE221CB6}"/>
                </a:ext>
              </a:extLst>
            </p:cNvPr>
            <p:cNvSpPr/>
            <p:nvPr/>
          </p:nvSpPr>
          <p:spPr>
            <a:xfrm>
              <a:off x="4061791" y="1371889"/>
              <a:ext cx="2796208" cy="92805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</p:spTree>
    <p:extLst>
      <p:ext uri="{BB962C8B-B14F-4D97-AF65-F5344CB8AC3E}">
        <p14:creationId xmlns:p14="http://schemas.microsoft.com/office/powerpoint/2010/main" val="18448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C363-8BB0-47B7-B1E9-558C5656E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04EBF-938B-4D5D-908F-C41832855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477DA-B3B9-408C-BC2E-9FD9AC6D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504" y="5615248"/>
            <a:ext cx="1401573" cy="681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AFD7B-EDC1-4033-8777-572E6286B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344" y="5560274"/>
            <a:ext cx="806526" cy="731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A6F3AE-F3DE-4A24-9EBD-E4299AC0B8BD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A581EE-D691-41C7-9D67-E91D2F5068C6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solidFill>
                <a:srgbClr val="19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6FE60D-34DB-457C-A6A8-20C6FF47A38D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A9F654-0847-4612-BA69-45A10359A9D7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2CF4A6-C09E-4BE1-8451-FE4D892F662F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7FC15-2CA9-4BAE-BF2D-B2A03012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0EBBA3-38E4-46D6-B413-56799201D116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4C0B-4D34-46EB-B28B-7FCA8D4A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03CB-13EF-44EB-B675-BE11AF7C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85374-63AA-4370-82A3-65E4418224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673108" y="5432256"/>
            <a:ext cx="1027981" cy="924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070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2AA1-CD4B-4F24-AC68-3E7ED2ED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38972-4E5C-4203-BC91-548432B7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35B72-8B0A-49A8-A9C8-4A84B255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050-10D1-47AA-A2D9-1CC94F941955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7C0C-4AE8-4698-99DC-9FB1EFA2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C1ECF-59C4-4A2A-9FAE-AC908024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CAD565-AE27-4469-823A-92904A24299F}"/>
              </a:ext>
            </a:extLst>
          </p:cNvPr>
          <p:cNvGrpSpPr/>
          <p:nvPr/>
        </p:nvGrpSpPr>
        <p:grpSpPr>
          <a:xfrm>
            <a:off x="5582652" y="1525472"/>
            <a:ext cx="6609347" cy="350104"/>
            <a:chOff x="1569493" y="980219"/>
            <a:chExt cx="5288507" cy="4844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5C9B51-B176-4AD3-BFA6-B0AFF817531E}"/>
                </a:ext>
              </a:extLst>
            </p:cNvPr>
            <p:cNvSpPr/>
            <p:nvPr/>
          </p:nvSpPr>
          <p:spPr>
            <a:xfrm>
              <a:off x="1569493" y="980219"/>
              <a:ext cx="5288507" cy="207134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C25837-509F-48CA-BA65-3F84C3C5601A}"/>
                </a:ext>
              </a:extLst>
            </p:cNvPr>
            <p:cNvSpPr/>
            <p:nvPr/>
          </p:nvSpPr>
          <p:spPr>
            <a:xfrm>
              <a:off x="2313830" y="1187354"/>
              <a:ext cx="4544170" cy="92805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E95786-1631-4190-8AFE-430AF32DCB4B}"/>
                </a:ext>
              </a:extLst>
            </p:cNvPr>
            <p:cNvSpPr/>
            <p:nvPr/>
          </p:nvSpPr>
          <p:spPr>
            <a:xfrm>
              <a:off x="3188472" y="1278268"/>
              <a:ext cx="3669527" cy="928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18A88F-95C8-4204-937F-4739FE221CB6}"/>
                </a:ext>
              </a:extLst>
            </p:cNvPr>
            <p:cNvSpPr/>
            <p:nvPr/>
          </p:nvSpPr>
          <p:spPr>
            <a:xfrm>
              <a:off x="4061791" y="1371889"/>
              <a:ext cx="2796208" cy="92805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</p:spTree>
    <p:extLst>
      <p:ext uri="{BB962C8B-B14F-4D97-AF65-F5344CB8AC3E}">
        <p14:creationId xmlns:p14="http://schemas.microsoft.com/office/powerpoint/2010/main" val="13090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E0B7A4-BA70-41A2-9397-B7808A095C16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E93CAF-3321-4365-8651-638DEC67ABEF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F5D4E0-BAF3-4C42-A8D2-0F29E81992B0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DBEB7A-8CC1-41F3-BC8D-D48AE8632F96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7152E-51A3-4EF5-B501-F05143A76CFC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A30B29-9FDE-4D9F-8CC8-7C99BD06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91628-238D-432A-87BE-F1BC7DFF7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73CF6-270F-4AF5-A659-B211D48D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2C0F28-4236-45AC-B2CC-6AB1F9718AEA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A2B40-E991-4366-85E0-0B47D8FF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678DB-E853-44F0-862C-D3981A6C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5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1BDF84-6D78-4581-BA58-10FB36E13FFE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11C90-9530-47AC-A91A-5D560C64648F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9B8191-C01C-468B-ABDB-C20FCF0A771E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21C130-2F29-4AC4-BFE8-430CA343FF75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12C13C-C90B-47C1-9F69-897C6943476A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901D9E-5A8B-4C17-A83F-F2AEB4AC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8D1B-FF0E-44F2-BCA8-7FF4C62D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3F9E3-0F44-4465-8CA1-935B13323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63C24-4547-4635-851C-76407904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F2FA29-E418-4ED6-B4CC-3A579FFE4B0E}" type="datetime1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DA75-F26A-437E-B8FA-602E42AB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13EAF-874F-4E67-A4FC-5C71A3D9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E4266E0-DDBF-41B8-9CDE-F00193900E87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7941D-9ADA-485F-9D84-58876E9F9F2D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EC11D5-D65D-4F04-A205-C14296F7A466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DEAC3E-50E4-4FBC-B380-260846173397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BCDAED-2343-45CD-A125-B3EA59709285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75973D-468C-4221-B9AE-5F307E89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0A5-4B2D-495B-8570-E3B5A5DA3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862A0-BF63-4D0A-A78F-C2C3A630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60541-A208-4F3B-8730-3E0407A14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8671D-E655-4AD2-A04D-CF433455E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0B2B2-B54A-4B87-A11E-3AB33046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CB971C-ECFA-4E61-B9E4-E48C516CF9C0}" type="datetime1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B4886-3D98-486A-B42F-348AAD08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E4DB4-0AE1-42F2-9B3D-88443170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82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8E9E-F3D3-4CA0-A1E2-6D148922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C837C-690D-4BF8-B296-896B93FA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8991-22FA-4BE6-9B50-AF05D591E392}" type="datetime1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0A8C3-345C-4806-A86F-B6CAB2C1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47941-E471-4C81-B827-6D0DB776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E3635-74D7-46AF-A47A-AA2AEB01C11C}"/>
              </a:ext>
            </a:extLst>
          </p:cNvPr>
          <p:cNvGrpSpPr/>
          <p:nvPr/>
        </p:nvGrpSpPr>
        <p:grpSpPr>
          <a:xfrm>
            <a:off x="5582652" y="1470690"/>
            <a:ext cx="6609347" cy="439612"/>
            <a:chOff x="1569493" y="856358"/>
            <a:chExt cx="5288507" cy="6083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FC5297-34DD-4C8C-8333-AAC1A089E05E}"/>
                </a:ext>
              </a:extLst>
            </p:cNvPr>
            <p:cNvSpPr/>
            <p:nvPr/>
          </p:nvSpPr>
          <p:spPr>
            <a:xfrm>
              <a:off x="1569493" y="856358"/>
              <a:ext cx="5288507" cy="33099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D56573-7B68-4D95-B9A0-21EB91022203}"/>
                </a:ext>
              </a:extLst>
            </p:cNvPr>
            <p:cNvSpPr/>
            <p:nvPr/>
          </p:nvSpPr>
          <p:spPr>
            <a:xfrm>
              <a:off x="2313830" y="1187354"/>
              <a:ext cx="4544170" cy="92805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4A5F7E-1A02-4C3B-A2AF-95B39A1013DE}"/>
                </a:ext>
              </a:extLst>
            </p:cNvPr>
            <p:cNvSpPr/>
            <p:nvPr/>
          </p:nvSpPr>
          <p:spPr>
            <a:xfrm>
              <a:off x="3188472" y="1278268"/>
              <a:ext cx="3669527" cy="928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051D75-738D-4935-95D1-F6DBA3F3F420}"/>
                </a:ext>
              </a:extLst>
            </p:cNvPr>
            <p:cNvSpPr/>
            <p:nvPr/>
          </p:nvSpPr>
          <p:spPr>
            <a:xfrm>
              <a:off x="4061791" y="1371889"/>
              <a:ext cx="2796208" cy="92805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</p:spTree>
    <p:extLst>
      <p:ext uri="{BB962C8B-B14F-4D97-AF65-F5344CB8AC3E}">
        <p14:creationId xmlns:p14="http://schemas.microsoft.com/office/powerpoint/2010/main" val="2117410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2271112-58B3-4CCE-9C88-ABEF7940F1F4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0790D7-470C-4B9A-8224-EEFFCE1CBD9E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05D0A8-7083-4254-9B71-DC049C307881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96D90F-16C2-4C59-988F-F26B20F5038E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7BF16D-75F3-4D09-BF83-4797BAEA7922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540688-69EB-4128-8E3B-D8C2AF13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E3F4-B08C-480A-AFB7-185B1207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A122-C09D-4184-BBFE-2DE8EE6D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A6C7-0887-4A1B-B4E9-994839D0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907C8C-F21D-4E45-96E1-6A27FECC6637}" type="datetime1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8E739-9B88-4EC0-A37F-8E9A7629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66E4C-ADC4-4382-A4F3-DB42DE56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3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5C8C4EC-A29E-434F-839C-F735A91873BA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B92441-4F87-491D-8784-2681F5F754CE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66B6B8-D769-4727-ABAA-44BA1F48B382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05D051-C187-461D-A90F-23198C8A1D8D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20624D-6676-4220-8D59-AAA443A9242D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DF90A7-751B-47AC-93DE-FF0C98F6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4FC02-F430-4A1E-B9EF-A7EF8D28D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47329-B9E6-485C-AD2F-3F7B2EA5D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07541-AF85-4E10-B0CF-25BCB7D6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8C2BD-D594-4CEF-B061-2C7E6BC20532}" type="datetime1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DABA3-FA08-4CA1-B191-764781BF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DF9C7-440E-43E2-82B7-217E3938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58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5DB3-C695-4BE4-8BF1-CC66DA72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C86FB-43C7-41D2-94DE-5B8FB99B0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1D0C1-B565-4100-84AB-56A4EDD4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7D59-C968-45E9-A783-4F55C587942E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04ED0-6826-45EF-9D20-DD76C9E6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ADCE2-5AEB-4322-8429-C0CB505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52668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1862-B943-4274-BED6-4E21016B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89EE-715A-41B3-A94D-08712A27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5678-BE1D-472E-B809-7E1E0B2B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929B-DD03-47AE-8714-725DE544049B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0A99-504B-405D-92F2-9F9523D3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B8D30-1A8C-4932-BF32-8A620537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23663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E0B7A4-BA70-41A2-9397-B7808A095C16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E93CAF-3321-4365-8651-638DEC67ABEF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F5D4E0-BAF3-4C42-A8D2-0F29E81992B0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DBEB7A-8CC1-41F3-BC8D-D48AE8632F96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7152E-51A3-4EF5-B501-F05143A76CFC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A30B29-9FDE-4D9F-8CC8-7C99BD06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91628-238D-432A-87BE-F1BC7DFF7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73CF6-270F-4AF5-A659-B211D48D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677C0-7D06-419A-A5E8-0B61A0539B96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A2B40-E991-4366-85E0-0B47D8FF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678DB-E853-44F0-862C-D3981A6C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63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51A7-DB22-406C-9FE0-E22C9459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2FAE-80E3-45A0-A78E-86379F1B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62CA-29D0-42D4-96CB-FA8B44E4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3F5F-47F5-4B58-868E-1B80D850F97E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C3AE-E8CE-44E5-915F-964FDAC8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5EB4-34C2-4230-8FE0-A42B90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258846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AC30-6744-4030-A452-FEA8045E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A7D5-D566-4096-919F-22C39001D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45863-62F7-438E-B732-444E515C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EF6DE-4A8E-4D6A-A827-AF646736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D67B-F6D7-48D1-841B-597F35F52F61}" type="datetime1">
              <a:rPr lang="en-GB" smtClean="0"/>
              <a:t>21/11/2022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6FE3-3E45-40CB-8E03-E0F56391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52841-F765-4B8A-83CB-A64D1794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58069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F5C2-96D8-426C-ADDE-A584B17A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7E27F-17CB-4A62-8752-81154099A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43195-5218-4764-83DC-C2C4B4411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049B0-4257-4883-8C40-72258323F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C19D8-886A-440F-AA09-E1839E85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942A3-27BD-44B6-B8B8-78AAF70F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6A8-B9CC-4D76-8E61-285411793896}" type="datetime1">
              <a:rPr lang="en-GB" smtClean="0"/>
              <a:t>21/11/2022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ED874-FDE8-4C4D-B098-F5C3627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670B0-674F-46F1-A46C-F41503B7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87147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421E-ABAD-4393-BB0E-DC7187EA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24784-A6DD-4C4A-ABAE-BDDAA50D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FC5B-7123-4980-9DD2-6518194E1D69}" type="datetime1">
              <a:rPr lang="en-GB" smtClean="0"/>
              <a:t>21/11/2022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C268B-9F53-4B52-91EC-4A5D7ACD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0B522-83A8-4B02-BB53-E31B5EAE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09626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EB6F8-18F3-4D3B-82C4-FCDFCE1C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81D-E972-44EF-A8CF-0CFD0EAFB614}" type="datetime1">
              <a:rPr lang="en-GB" smtClean="0"/>
              <a:t>21/11/2022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6A308-7057-4F91-8044-5FE7D433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E204-23F3-4BD4-908D-1AFE5B0F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360890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C667-BEB1-4392-9B94-A96AECEC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CC54-306F-4849-9074-8D80A9106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4CA3C-4821-4B16-BEAD-E747424E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62161-7D98-427D-8F89-75ABF9BE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84-7770-406B-855E-BE5774522C20}" type="datetime1">
              <a:rPr lang="en-GB" smtClean="0"/>
              <a:t>21/11/2022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E0391-64E6-454B-A7AA-A9B1A22C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64899-BF34-4C11-B357-4F7D3A51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95379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941F-DCCE-470C-B0AE-D9404ABD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57B46-FD39-48FB-9B07-8E3B5DDA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30FAB-8191-447B-95BE-70C53D7BA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5B8FD-5107-448D-9A43-191B0302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F14-41C9-4B66-B3CA-7612F001229C}" type="datetime1">
              <a:rPr lang="en-GB" smtClean="0"/>
              <a:t>21/11/2022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9815E-9FA4-45C8-9DCA-447632F4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480B0-F60F-4A0E-A9A8-81109528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86275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7327-DED2-4323-A147-B80C2663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83C3A-3C8C-42DE-BA02-8AFB23398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35E-40A8-42F5-B3CF-C797D25D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815-7095-4BDA-AE44-5AFB814B2D66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A3E0-CC8F-45FC-8530-FB2B8B50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B8D9-5064-483F-8139-33C0FB3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62194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D13D9-E856-49DA-80C9-F87A999C5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79CEE-CBC6-4628-AE29-C0A082FFC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BD8FD-97A8-45D4-BE0F-20AC2971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BA49-6B63-415B-BFD8-C9482317B4B2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12FE-4A0E-401D-8222-4938C0C3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6D11-CFF0-44D5-BC0F-E18BA83A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10666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1BDF84-6D78-4581-BA58-10FB36E13FFE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11C90-9530-47AC-A91A-5D560C64648F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9B8191-C01C-468B-ABDB-C20FCF0A771E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21C130-2F29-4AC4-BFE8-430CA343FF75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12C13C-C90B-47C1-9F69-897C6943476A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901D9E-5A8B-4C17-A83F-F2AEB4AC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8D1B-FF0E-44F2-BCA8-7FF4C62D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3F9E3-0F44-4465-8CA1-935B13323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63C24-4547-4635-851C-76407904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8D12B1-85FD-44EE-B61D-D5CE5C657B5F}" type="datetime1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DA75-F26A-437E-B8FA-602E42AB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13EAF-874F-4E67-A4FC-5C71A3D9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6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E4266E0-DDBF-41B8-9CDE-F00193900E87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7941D-9ADA-485F-9D84-58876E9F9F2D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EC11D5-D65D-4F04-A205-C14296F7A466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DEAC3E-50E4-4FBC-B380-260846173397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BCDAED-2343-45CD-A125-B3EA59709285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75973D-468C-4221-B9AE-5F307E89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0A5-4B2D-495B-8570-E3B5A5DA3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862A0-BF63-4D0A-A78F-C2C3A630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60541-A208-4F3B-8730-3E0407A14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8671D-E655-4AD2-A04D-CF433455E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0B2B2-B54A-4B87-A11E-3AB33046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5BB1B5-6CFB-4E5A-897D-B68CFD7A721B}" type="datetime1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B4886-3D98-486A-B42F-348AAD08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E4DB4-0AE1-42F2-9B3D-88443170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7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8E9E-F3D3-4CA0-A1E2-6D148922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C837C-690D-4BF8-B296-896B93FA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DFD5-8E26-483F-86C4-0134C0717C7C}" type="datetime1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0A8C3-345C-4806-A86F-B6CAB2C1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47941-E471-4C81-B827-6D0DB776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E3635-74D7-46AF-A47A-AA2AEB01C11C}"/>
              </a:ext>
            </a:extLst>
          </p:cNvPr>
          <p:cNvGrpSpPr/>
          <p:nvPr/>
        </p:nvGrpSpPr>
        <p:grpSpPr>
          <a:xfrm>
            <a:off x="5582652" y="1470690"/>
            <a:ext cx="6609347" cy="439612"/>
            <a:chOff x="1569493" y="856358"/>
            <a:chExt cx="5288507" cy="6083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FC5297-34DD-4C8C-8333-AAC1A089E05E}"/>
                </a:ext>
              </a:extLst>
            </p:cNvPr>
            <p:cNvSpPr/>
            <p:nvPr/>
          </p:nvSpPr>
          <p:spPr>
            <a:xfrm>
              <a:off x="1569493" y="856358"/>
              <a:ext cx="5288507" cy="33099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D56573-7B68-4D95-B9A0-21EB91022203}"/>
                </a:ext>
              </a:extLst>
            </p:cNvPr>
            <p:cNvSpPr/>
            <p:nvPr/>
          </p:nvSpPr>
          <p:spPr>
            <a:xfrm>
              <a:off x="2313830" y="1187354"/>
              <a:ext cx="4544170" cy="92805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4A5F7E-1A02-4C3B-A2AF-95B39A1013DE}"/>
                </a:ext>
              </a:extLst>
            </p:cNvPr>
            <p:cNvSpPr/>
            <p:nvPr/>
          </p:nvSpPr>
          <p:spPr>
            <a:xfrm>
              <a:off x="3188472" y="1278268"/>
              <a:ext cx="3669527" cy="928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051D75-738D-4935-95D1-F6DBA3F3F420}"/>
                </a:ext>
              </a:extLst>
            </p:cNvPr>
            <p:cNvSpPr/>
            <p:nvPr/>
          </p:nvSpPr>
          <p:spPr>
            <a:xfrm>
              <a:off x="4061791" y="1371889"/>
              <a:ext cx="2796208" cy="92805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</p:spTree>
    <p:extLst>
      <p:ext uri="{BB962C8B-B14F-4D97-AF65-F5344CB8AC3E}">
        <p14:creationId xmlns:p14="http://schemas.microsoft.com/office/powerpoint/2010/main" val="311213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2271112-58B3-4CCE-9C88-ABEF7940F1F4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0790D7-470C-4B9A-8224-EEFFCE1CBD9E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05D0A8-7083-4254-9B71-DC049C307881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96D90F-16C2-4C59-988F-F26B20F5038E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7BF16D-75F3-4D09-BF83-4797BAEA7922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540688-69EB-4128-8E3B-D8C2AF13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E3F4-B08C-480A-AFB7-185B1207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A122-C09D-4184-BBFE-2DE8EE6D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A6C7-0887-4A1B-B4E9-994839D0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AF9CAD-A83A-4576-BD22-8250184FAF4E}" type="datetime1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8E739-9B88-4EC0-A37F-8E9A7629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66E4C-ADC4-4382-A4F3-DB42DE56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5C8C4EC-A29E-434F-839C-F735A91873BA}"/>
              </a:ext>
            </a:extLst>
          </p:cNvPr>
          <p:cNvGrpSpPr/>
          <p:nvPr/>
        </p:nvGrpSpPr>
        <p:grpSpPr>
          <a:xfrm>
            <a:off x="0" y="6416156"/>
            <a:ext cx="12192000" cy="466393"/>
            <a:chOff x="-1" y="41733773"/>
            <a:chExt cx="22567082" cy="14260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B92441-4F87-491D-8784-2681F5F754CE}"/>
                </a:ext>
              </a:extLst>
            </p:cNvPr>
            <p:cNvSpPr/>
            <p:nvPr/>
          </p:nvSpPr>
          <p:spPr>
            <a:xfrm>
              <a:off x="1" y="41733773"/>
              <a:ext cx="22567080" cy="1425587"/>
            </a:xfrm>
            <a:prstGeom prst="rect">
              <a:avLst/>
            </a:prstGeom>
            <a:solidFill>
              <a:srgbClr val="19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66B6B8-D769-4727-ABAA-44BA1F48B382}"/>
                </a:ext>
              </a:extLst>
            </p:cNvPr>
            <p:cNvSpPr/>
            <p:nvPr/>
          </p:nvSpPr>
          <p:spPr>
            <a:xfrm>
              <a:off x="-1" y="42612011"/>
              <a:ext cx="22567081" cy="182880"/>
            </a:xfrm>
            <a:prstGeom prst="rect">
              <a:avLst/>
            </a:prstGeom>
            <a:solidFill>
              <a:srgbClr val="DE2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05D051-C187-461D-A90F-23198C8A1D8D}"/>
                </a:ext>
              </a:extLst>
            </p:cNvPr>
            <p:cNvSpPr/>
            <p:nvPr/>
          </p:nvSpPr>
          <p:spPr>
            <a:xfrm>
              <a:off x="1" y="42794737"/>
              <a:ext cx="22567080" cy="1828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20624D-6676-4220-8D59-AAA443A9242D}"/>
                </a:ext>
              </a:extLst>
            </p:cNvPr>
            <p:cNvSpPr/>
            <p:nvPr/>
          </p:nvSpPr>
          <p:spPr>
            <a:xfrm>
              <a:off x="-1" y="42976967"/>
              <a:ext cx="22567082" cy="18288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334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DF90A7-751B-47AC-93DE-FF0C98F6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4FC02-F430-4A1E-B9EF-A7EF8D28D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47329-B9E6-485C-AD2F-3F7B2EA5D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07541-AF85-4E10-B0CF-25BCB7D6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B6CA6C-9788-4DB1-B049-FFB57E0EDA39}" type="datetime1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DABA3-FA08-4CA1-B191-764781BF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DF9C7-440E-43E2-82B7-217E3938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3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5DB3-C695-4BE4-8BF1-CC66DA72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C86FB-43C7-41D2-94DE-5B8FB99B0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1D0C1-B565-4100-84AB-56A4EDD4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E070-C434-4054-8CD7-C342578E27A2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04ED0-6826-45EF-9D20-DD76C9E6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ADCE2-5AEB-4322-8429-C0CB505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1053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B068B-59BE-4AED-886C-CC50C40F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EEE33-6287-417B-A952-AE6422379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65C3-9962-44F0-B07E-281C03A94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6EFC73-DFA4-4F58-A68E-CD04C103BAEF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6CD9-5DA4-4CA6-AF5E-EDD363E36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8A2A-46AE-4AD2-90C8-99BAE89BD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8A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8A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7F16A-9DCD-42E2-9084-0BC4858A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B32CF-4510-460B-86CC-787259CE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CEB93-16DE-4898-B3E7-BE79048B2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4ABD-029B-4024-AD4D-3CBAFE3FA4C2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F7030-BF4C-48AD-9DD0-495951B2E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DB66-7428-471B-ACCE-46300F29F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4427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B068B-59BE-4AED-886C-CC50C40F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EEE33-6287-417B-A952-AE6422379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65C3-9962-44F0-B07E-281C03A94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B9DA4E-0D51-4271-84CE-E62D3B58C600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6CD9-5DA4-4CA6-AF5E-EDD363E36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8A2A-46AE-4AD2-90C8-99BAE89BD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C04E82-0BBA-4A80-A864-27DDB0E54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3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8A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8A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8A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7F16A-9DCD-42E2-9084-0BC4858A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B32CF-4510-460B-86CC-787259CE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CEB93-16DE-4898-B3E7-BE79048B2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04E4-8836-4025-BB1D-4711F3D43B8E}" type="datetime1">
              <a:rPr lang="en-GB" smtClean="0"/>
              <a:t>21/11/2022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F7030-BF4C-48AD-9DD0-495951B2E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DB66-7428-471B-ACCE-46300F29F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5928-25D9-480D-963C-AD0DEC289DF9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071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who.int/data/sets/global-excess-deaths-associated-with-covid-19-modelled-estimat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32E4-0AA3-F051-2C4C-4824AA57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469571"/>
            <a:ext cx="11188700" cy="1520846"/>
          </a:xfrm>
        </p:spPr>
        <p:txBody>
          <a:bodyPr>
            <a:noAutofit/>
          </a:bodyPr>
          <a:lstStyle/>
          <a:p>
            <a:r>
              <a:rPr lang="en-GB" cap="all" dirty="0">
                <a:effectLst/>
                <a:latin typeface="+mn-lt"/>
                <a:ea typeface="Calibri" panose="020F0502020204030204" pitchFamily="34" charset="0"/>
              </a:rPr>
              <a:t>Excess mortality during the COVID-19 pandemic in Zambia 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</a:rPr>
              <a:t>2020-2021</a:t>
            </a:r>
            <a:endParaRPr lang="en-GB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A368B-F988-EE9D-2A06-999478ADB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600" y="3247571"/>
            <a:ext cx="9144000" cy="1959429"/>
          </a:xfrm>
        </p:spPr>
        <p:txBody>
          <a:bodyPr>
            <a:norm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 Stephen Longa Chanda</a:t>
            </a:r>
            <a:endParaRPr lang="en-GB" sz="2800" baseline="30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Zambia Field Epidemiology Training program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Zambia National Public Health Institute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C2D4703-205D-5718-C28E-8FABF5AD2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5168900"/>
            <a:ext cx="2476500" cy="1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BD61-82A4-D062-A967-9E6383C9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245F-BCDF-E6ED-1E3F-E62E7FBD2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African Field Epidemiology Network (AFENET)</a:t>
            </a:r>
          </a:p>
          <a:p>
            <a:r>
              <a:rPr lang="en-GB" sz="2400" dirty="0"/>
              <a:t>Zambia National Public Health Institute (ZNPHI)</a:t>
            </a:r>
          </a:p>
          <a:p>
            <a:pPr lvl="1"/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Muzala Kapina, </a:t>
            </a:r>
            <a:r>
              <a:rPr lang="en-GB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Amos Hamukale, Nyambe 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Sinyange, Roma Chilengi</a:t>
            </a:r>
            <a:endParaRPr lang="en-GB" dirty="0"/>
          </a:p>
          <a:p>
            <a:r>
              <a:rPr lang="en-GB" sz="2400" dirty="0"/>
              <a:t>United State Centre for Disease Control and Prevention (US-CDC)</a:t>
            </a:r>
          </a:p>
          <a:p>
            <a:pPr lvl="1"/>
            <a:r>
              <a:rPr lang="en-GB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Warren Malambo, Jonas Z. Hines</a:t>
            </a:r>
          </a:p>
          <a:p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Ministry of Health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8059D-CB39-286F-15A2-19EB68AD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EE247-1A5D-1381-27F0-691EFE5A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6" y="5140325"/>
            <a:ext cx="10709454" cy="17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1E5349D-D9E7-8B0C-432F-6BB886D5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095BCE-5D41-42DE-B836-6593F58BF6C8}" type="slidenum">
              <a:rPr kumimoji="0" lang="en-ZM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M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1F82632-0E2E-8C8B-B33A-34F146076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46" y="532944"/>
            <a:ext cx="8666108" cy="55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5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515B-44B4-FC70-6AA0-B07887C9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C6AC1-3242-AF33-A452-7E3535F4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807029"/>
            <a:ext cx="10983685" cy="48114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+mn-lt"/>
              </a:rPr>
              <a:t>Mortality statistics, a mirror of the situation of health prevalent in a population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During Zambia’s COVID-19 pandemic &gt;4000 confirmed deaths were reported</a:t>
            </a:r>
            <a:r>
              <a:rPr lang="en-GB" sz="2200" baseline="300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2200" dirty="0">
              <a:solidFill>
                <a:srgbClr val="32323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+mn-lt"/>
              </a:rPr>
              <a:t>May be an understatement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32323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Deaths in a pandemic may be due to direct or indirect effects of the pandemic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+mn-lt"/>
              </a:rPr>
              <a:t>Excess mortality a better measure of a pandemic’s impact</a:t>
            </a:r>
            <a:endParaRPr lang="en-US" sz="2200" baseline="30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Excess mortality is the mortality above what would be expected had the pandemic not occurred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sought to 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assess excess  mortality during the COVID-19 pandemic in Zambia through use of routinely collected health and surveillance data in the country.</a:t>
            </a:r>
            <a:endParaRPr lang="en-ZM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M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B3170-DE88-30FD-4A32-DDE7C4E00D53}"/>
              </a:ext>
            </a:extLst>
          </p:cNvPr>
          <p:cNvSpPr txBox="1"/>
          <p:nvPr/>
        </p:nvSpPr>
        <p:spPr>
          <a:xfrm>
            <a:off x="631372" y="5839899"/>
            <a:ext cx="1135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1.</a:t>
            </a:r>
            <a:r>
              <a:rPr kumimoji="0" lang="en-GB" altLang="en-ZM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ZNPHI</a:t>
            </a:r>
            <a:r>
              <a:rPr kumimoji="0" lang="en-GB" altLang="en-ZM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(n.d.). Retrieved February 18, 2021, from https://znphi.co.zm/</a:t>
            </a:r>
            <a:endParaRPr kumimoji="0" lang="en-GB" altLang="en-ZM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GB" sz="1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DF28F-55E3-A1B8-181F-99112534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156B-2167-F5CF-9671-266B6DB7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Methods </a:t>
            </a:r>
            <a:endParaRPr lang="en-ZM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FE17-5A01-A719-41E7-4222F596C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596"/>
            <a:ext cx="5626100" cy="4764754"/>
          </a:xfrm>
        </p:spPr>
        <p:txBody>
          <a:bodyPr>
            <a:normAutofit fontScale="700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3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Seven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districts that had at least 47% deaths registered 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Districts account for ~27% of Zambia’s population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urban facilities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collected from mortuary registers at the main district health facility</a:t>
            </a:r>
          </a:p>
          <a:p>
            <a:pPr marL="548640" lvl="1" indent="-9144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In-patient deaths</a:t>
            </a:r>
          </a:p>
          <a:p>
            <a:pPr marL="548640" lvl="1" indent="-9144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deaths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collected from Jan 2017 to May 2022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Analyzed monthly counts of deaths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Excess Mortality = Pandemic deaths (2020-May 2022) – </a:t>
            </a:r>
            <a:r>
              <a:rPr lang="en-US" sz="3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Historical average (2017-2019)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ZM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ZM" dirty="0"/>
          </a:p>
        </p:txBody>
      </p:sp>
      <p:pic>
        <p:nvPicPr>
          <p:cNvPr id="5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0C7117BB-2ED3-D797-39C9-645C3E2B1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141870"/>
            <a:ext cx="5181600" cy="366420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1CD9-B632-BAE1-D6E7-E34E7B4F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BCE-5D41-42DE-B836-6593F58BF6C8}" type="slidenum">
              <a:rPr lang="en-ZM" smtClean="0"/>
              <a:t>4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68744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778B-9488-4E2C-749E-2C83B495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Monthly trends in </a:t>
            </a:r>
            <a:r>
              <a:rPr lang="en-GB" i="1" dirty="0"/>
              <a:t>total</a:t>
            </a:r>
            <a:r>
              <a:rPr lang="en-GB" dirty="0"/>
              <a:t> deaths in 7 districts, Zambia, January 2018-May 2022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DECBEA-834D-F2C9-5F93-4F236584E0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70" y="2066366"/>
            <a:ext cx="5998029" cy="4245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29C4DB-E39D-776C-E5CD-300B75C4BF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lnSpc>
                <a:spcPct val="100000"/>
              </a:lnSpc>
              <a:buClr>
                <a:srgbClr val="4A66AC"/>
              </a:buClr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Increase in deaths after the COVID-19 pandemic</a:t>
            </a:r>
          </a:p>
          <a:p>
            <a:pPr>
              <a:lnSpc>
                <a:spcPct val="100000"/>
              </a:lnSpc>
              <a:buClr>
                <a:srgbClr val="4A66AC"/>
              </a:buClr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Peaks in total deaths in all 7 districts coincided with COVID-19 waves</a:t>
            </a:r>
          </a:p>
          <a:p>
            <a:pPr lvl="1">
              <a:lnSpc>
                <a:spcPct val="100000"/>
              </a:lnSpc>
              <a:buClr>
                <a:srgbClr val="4A66AC"/>
              </a:buClr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Greatest increase associated with Delta wave</a:t>
            </a:r>
          </a:p>
          <a:p>
            <a:pPr lvl="1">
              <a:lnSpc>
                <a:spcPct val="100000"/>
              </a:lnSpc>
              <a:buClr>
                <a:srgbClr val="4A66AC"/>
              </a:buClr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Smallest increase associated with Omicron wave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5A73F-7A9B-89DB-6985-055F97011181}"/>
              </a:ext>
            </a:extLst>
          </p:cNvPr>
          <p:cNvSpPr txBox="1"/>
          <p:nvPr/>
        </p:nvSpPr>
        <p:spPr>
          <a:xfrm>
            <a:off x="3865467" y="2220685"/>
            <a:ext cx="394951" cy="378738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6E663-7E1A-9B60-9B1E-81BD8C7AAD2D}"/>
              </a:ext>
            </a:extLst>
          </p:cNvPr>
          <p:cNvSpPr txBox="1"/>
          <p:nvPr/>
        </p:nvSpPr>
        <p:spPr>
          <a:xfrm>
            <a:off x="4380163" y="2220685"/>
            <a:ext cx="385629" cy="378738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CB255-AC1C-89F1-7B60-F41FBD58FB50}"/>
              </a:ext>
            </a:extLst>
          </p:cNvPr>
          <p:cNvSpPr txBox="1"/>
          <p:nvPr/>
        </p:nvSpPr>
        <p:spPr>
          <a:xfrm>
            <a:off x="4833258" y="2220685"/>
            <a:ext cx="385628" cy="378738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BF89B-ACBE-B284-EA7B-F0FA4D79C60B}"/>
              </a:ext>
            </a:extLst>
          </p:cNvPr>
          <p:cNvSpPr txBox="1"/>
          <p:nvPr/>
        </p:nvSpPr>
        <p:spPr>
          <a:xfrm>
            <a:off x="5301342" y="2220685"/>
            <a:ext cx="417763" cy="378738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85AC7-47DF-765F-0FA0-245EDFF4DEEA}"/>
              </a:ext>
            </a:extLst>
          </p:cNvPr>
          <p:cNvSpPr txBox="1"/>
          <p:nvPr/>
        </p:nvSpPr>
        <p:spPr>
          <a:xfrm>
            <a:off x="4143288" y="1930222"/>
            <a:ext cx="86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"/>
              </a:rPr>
              <a:t>Beta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D13DA-BDA1-E136-411D-05C569B1C434}"/>
              </a:ext>
            </a:extLst>
          </p:cNvPr>
          <p:cNvSpPr txBox="1"/>
          <p:nvPr/>
        </p:nvSpPr>
        <p:spPr>
          <a:xfrm>
            <a:off x="4592238" y="1949008"/>
            <a:ext cx="86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"/>
              </a:rPr>
              <a:t>Delta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6C5E1-21FA-70A6-691F-4C8EDF4A5D0D}"/>
              </a:ext>
            </a:extLst>
          </p:cNvPr>
          <p:cNvSpPr txBox="1"/>
          <p:nvPr/>
        </p:nvSpPr>
        <p:spPr>
          <a:xfrm>
            <a:off x="5157744" y="1943798"/>
            <a:ext cx="86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"/>
              </a:rPr>
              <a:t>Omicron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B8A44-29B9-EE67-623B-210BCE4A235F}"/>
              </a:ext>
            </a:extLst>
          </p:cNvPr>
          <p:cNvSpPr txBox="1"/>
          <p:nvPr/>
        </p:nvSpPr>
        <p:spPr>
          <a:xfrm>
            <a:off x="3392754" y="1927866"/>
            <a:ext cx="86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"/>
              </a:rPr>
              <a:t>Wild Type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E6A40D-A911-FCE7-C188-32E754DCD3CF}"/>
              </a:ext>
            </a:extLst>
          </p:cNvPr>
          <p:cNvCxnSpPr/>
          <p:nvPr/>
        </p:nvCxnSpPr>
        <p:spPr>
          <a:xfrm>
            <a:off x="3494314" y="4593771"/>
            <a:ext cx="0" cy="48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83606C1-35A7-D83E-C243-CEE7D74D4193}"/>
              </a:ext>
            </a:extLst>
          </p:cNvPr>
          <p:cNvSpPr txBox="1"/>
          <p:nvPr/>
        </p:nvSpPr>
        <p:spPr>
          <a:xfrm>
            <a:off x="2536371" y="4048916"/>
            <a:ext cx="120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cases reported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91A18-8372-B2AA-AB53-AFE0B781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BCE-5D41-42DE-B836-6593F58BF6C8}" type="slidenum">
              <a:rPr lang="en-ZM" smtClean="0"/>
              <a:t>5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96988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6B3C-7C8C-AA1B-288A-E5C91B50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430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monthly trends in deaths in 7 districts (2020-2022) compared to historical average total monthly deaths (2017-2019), Zambia </a:t>
            </a:r>
            <a:endParaRPr lang="en-ZM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9E8684EA-9B85-C870-64B1-7E99C8D0F4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820933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8FC9EEF1-CE38-26AF-9D81-EB641C3163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8003056"/>
              </p:ext>
            </p:extLst>
          </p:nvPr>
        </p:nvGraphicFramePr>
        <p:xfrm>
          <a:off x="6172202" y="179705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74A1-0101-8F13-3DD3-F3BF0E16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BCE-5D41-42DE-B836-6593F58BF6C8}" type="slidenum">
              <a:rPr lang="en-ZM" smtClean="0"/>
              <a:t>6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7758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1F9B-9997-3E5A-665C-C4CABC0A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>
            <a:normAutofit fontScale="90000"/>
          </a:bodyPr>
          <a:lstStyle/>
          <a:p>
            <a:r>
              <a:rPr lang="en-GB" sz="4400" b="0" i="0" baseline="0" dirty="0">
                <a:effectLst/>
              </a:rPr>
              <a:t>COVID-19 deaths and </a:t>
            </a:r>
            <a:r>
              <a:rPr lang="en-GB" sz="4400" b="0" baseline="0" dirty="0">
                <a:effectLst/>
              </a:rPr>
              <a:t>excess mortality </a:t>
            </a:r>
            <a:r>
              <a:rPr lang="en-GB" sz="4400" b="0" i="0" baseline="0" dirty="0">
                <a:effectLst/>
              </a:rPr>
              <a:t>trends in 7 districts of Zambia, 2020-2021</a:t>
            </a:r>
            <a:br>
              <a:rPr lang="en-GB" sz="4400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E0129-0903-3A46-B016-DD86C7CB0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Excess deaths associated with COVID-19 waves</a:t>
            </a:r>
          </a:p>
          <a:p>
            <a:pPr marR="0" lvl="0" fontAlgn="auto">
              <a:spcAft>
                <a:spcPts val="200"/>
              </a:spcAft>
              <a:buSzPct val="100000"/>
              <a:tabLst/>
              <a:defRPr/>
            </a:pPr>
            <a:r>
              <a:rPr lang="en-US" sz="2400" dirty="0"/>
              <a:t>Between 2020-2021, approximately </a:t>
            </a:r>
            <a:r>
              <a:rPr lang="en-US" sz="2400" b="1" dirty="0"/>
              <a:t>10,273</a:t>
            </a:r>
            <a:r>
              <a:rPr lang="en-US" sz="2400" dirty="0"/>
              <a:t> excess deaths from 7 districts </a:t>
            </a:r>
          </a:p>
          <a:p>
            <a:pPr marR="0" lvl="0" fontAlgn="auto">
              <a:spcAft>
                <a:spcPts val="200"/>
              </a:spcAft>
              <a:buSzPct val="100000"/>
              <a:tabLst/>
              <a:defRPr/>
            </a:pPr>
            <a:r>
              <a:rPr lang="en-US" sz="2400" dirty="0"/>
              <a:t>Extrapolating to Zambia</a:t>
            </a:r>
          </a:p>
          <a:p>
            <a:pPr marL="685800" lvl="2">
              <a:spcBef>
                <a:spcPts val="1000"/>
              </a:spcBef>
              <a:spcAft>
                <a:spcPts val="400"/>
              </a:spcAft>
              <a:defRPr/>
            </a:pPr>
            <a:r>
              <a:rPr lang="en-US" dirty="0"/>
              <a:t>Total approximate excess deaths for entire Zambia </a:t>
            </a:r>
          </a:p>
          <a:p>
            <a:pPr marL="1143000" lvl="3">
              <a:spcBef>
                <a:spcPts val="1000"/>
              </a:spcBef>
              <a:spcAft>
                <a:spcPts val="400"/>
              </a:spcAft>
              <a:defRPr/>
            </a:pPr>
            <a:r>
              <a:rPr lang="en-US" sz="2000" b="1" dirty="0"/>
              <a:t>38,048</a:t>
            </a:r>
            <a:r>
              <a:rPr lang="en-US" sz="2000" dirty="0"/>
              <a:t> </a:t>
            </a:r>
            <a:r>
              <a:rPr lang="en-US" sz="2000" b="1" dirty="0"/>
              <a:t>(95%CI 20,533-55,555)</a:t>
            </a:r>
            <a:endParaRPr lang="en-GB" sz="2000" b="1" dirty="0"/>
          </a:p>
          <a:p>
            <a:endParaRPr lang="en-GB" sz="2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BB20A2-3971-4A57-8681-C7A2145E7F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42692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7819-406D-DC36-2210-67945F2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5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5CE1-08B6-DDD2-5419-48136272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</a:t>
            </a:r>
            <a:endParaRPr lang="en-ZM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D3F6-1433-760A-1053-E1D3E4DE9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There was excess mortality in the 7 districts during the COVID-19 pandemic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Extent varied by COVID-19 wave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Greater increase in community deaths than inpatient deaths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n-lt"/>
              </a:rPr>
              <a:t>Limitations</a:t>
            </a:r>
          </a:p>
          <a:p>
            <a:pPr lvl="1">
              <a:lnSpc>
                <a:spcPct val="100000"/>
              </a:lnSpc>
            </a:pPr>
            <a:r>
              <a:rPr lang="en-GB" sz="2200" dirty="0">
                <a:latin typeface="+mn-lt"/>
              </a:rPr>
              <a:t>Only 7 districts were assessed</a:t>
            </a:r>
          </a:p>
          <a:p>
            <a:pPr lvl="1">
              <a:lnSpc>
                <a:spcPct val="100000"/>
              </a:lnSpc>
            </a:pPr>
            <a:r>
              <a:rPr lang="en-GB" sz="2200" dirty="0">
                <a:latin typeface="+mn-lt"/>
              </a:rPr>
              <a:t>Exact proportion of excess deaths due to SARS-CoV-2 is unknown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Z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10EAC-9899-BAB7-D574-EF14AFC2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BCE-5D41-42DE-B836-6593F58BF6C8}" type="slidenum">
              <a:rPr lang="en-ZM" smtClean="0"/>
              <a:t>8</a:t>
            </a:fld>
            <a:endParaRPr lang="en-ZM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AE66544-1E0F-A767-9030-0FC497BBC5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0895744"/>
              </p:ext>
            </p:extLst>
          </p:nvPr>
        </p:nvGraphicFramePr>
        <p:xfrm>
          <a:off x="6096000" y="13557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C66AC5-0227-E3C5-8D70-0B1877AAF58C}"/>
              </a:ext>
            </a:extLst>
          </p:cNvPr>
          <p:cNvSpPr txBox="1"/>
          <p:nvPr/>
        </p:nvSpPr>
        <p:spPr>
          <a:xfrm>
            <a:off x="502557" y="5772087"/>
            <a:ext cx="11364685" cy="58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04800"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GB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cs typeface="Times New Roman" panose="02020603050405020304" pitchFamily="18" charset="0"/>
              </a:rPr>
              <a:t>Global excess deaths associated with COVID-19 (modelled estimates). (n.d.). Retrieved October 31, 2022, from </a:t>
            </a:r>
            <a:r>
              <a:rPr lang="en-GB" sz="800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https://www.who.int/data/sets/global-excess-deaths-associated-with-covid-19-modelled-estimates</a:t>
            </a:r>
            <a:endParaRPr lang="en-GB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Aft>
                <a:spcPts val="8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Wang, H.et al. (2022). Estimating excess mortality due to the COVID-19 pandemic: a systematic analysis of COVID-19-related mortality, 2020–21. </a:t>
            </a:r>
            <a:r>
              <a:rPr lang="en-GB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Lancet</a:t>
            </a:r>
            <a:r>
              <a:rPr lang="en-GB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399</a:t>
            </a:r>
            <a:r>
              <a:rPr lang="en-GB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(10334), 1513–1536. https://doi.org/10.1016/S0140-6736(21)02796-3/ATTACHMENT/FF5628FC-BF52-40E6-9395-0EB70E16DE99/MMC1.PDF</a:t>
            </a:r>
            <a:endParaRPr lang="en-ZM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7197-8F13-7A6B-8835-31B39A8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57E41-4434-A961-7A3A-05D128D8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There was excess mortality during the COVID-19 pandemic in Zambia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Many of these deaths were likely related to COVID-19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The true toll of COVID-19 in </a:t>
            </a:r>
            <a:r>
              <a:rPr lang="en-GB" sz="2400" dirty="0">
                <a:solidFill>
                  <a:srgbClr val="32323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Zambia</a:t>
            </a: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is likely greater than official statistics reflect </a:t>
            </a:r>
            <a:r>
              <a:rPr lang="en-GB" sz="2400" dirty="0">
                <a:solidFill>
                  <a:srgbClr val="32323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reported COVID-19 deaths alone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In the absence of </a:t>
            </a:r>
            <a:r>
              <a:rPr lang="en-GB" sz="2400" dirty="0">
                <a:solidFill>
                  <a:srgbClr val="32323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timely </a:t>
            </a:r>
            <a:r>
              <a:rPr lang="en-GB" sz="2400">
                <a:solidFill>
                  <a:srgbClr val="32323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and complete</a:t>
            </a:r>
            <a:r>
              <a:rPr lang="en-GB" sz="240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Civil Registration and </a:t>
            </a:r>
            <a:r>
              <a:rPr lang="en-GB" sz="2400" dirty="0">
                <a:solidFill>
                  <a:srgbClr val="32323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Vital Statistics </a:t>
            </a:r>
            <a:r>
              <a:rPr lang="en-GB" sz="2400" dirty="0">
                <a:solidFill>
                  <a:srgbClr val="32323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Systems, expanding mortality surveillance can provide useful information on the impact of COVID-19, and other public health emergencies in the country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468B1-76A6-D7BB-EE8F-CBCB62E6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4E82-0BBA-4A80-A864-27DDB0E549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67"/>
    </mc:Choice>
    <mc:Fallback xmlns="">
      <p:transition spd="slow" advTm="69667"/>
    </mc:Fallback>
  </mc:AlternateContent>
</p:sld>
</file>

<file path=ppt/theme/theme1.xml><?xml version="1.0" encoding="utf-8"?>
<a:theme xmlns:a="http://schemas.openxmlformats.org/drawingml/2006/main" name="FE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TP" id="{716FE299-C200-4521-AAA0-398629B1C454}" vid="{C0ABFC13-2B7B-437F-91E6-270F5718C2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E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TP" id="{716FE299-C200-4521-AAA0-398629B1C454}" vid="{C0ABFC13-2B7B-437F-91E6-270F5718C20C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FETP</Template>
  <TotalTime>5212</TotalTime>
  <Words>1383</Words>
  <Application>Microsoft Office PowerPoint</Application>
  <PresentationFormat>Widescreen</PresentationFormat>
  <Paragraphs>167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FETP</vt:lpstr>
      <vt:lpstr>Office Theme</vt:lpstr>
      <vt:lpstr>1_FETP</vt:lpstr>
      <vt:lpstr>1_Office Theme</vt:lpstr>
      <vt:lpstr>Excess mortality during the COVID-19 pandemic in Zambia 2020-2021</vt:lpstr>
      <vt:lpstr>PowerPoint Presentation</vt:lpstr>
      <vt:lpstr>Introduction</vt:lpstr>
      <vt:lpstr>Methods </vt:lpstr>
      <vt:lpstr>Monthly trends in total deaths in 7 districts, Zambia, January 2018-May 2022 </vt:lpstr>
      <vt:lpstr>Total monthly trends in deaths in 7 districts (2020-2022) compared to historical average total monthly deaths (2017-2019), Zambia </vt:lpstr>
      <vt:lpstr>COVID-19 deaths and excess mortality trends in 7 districts of Zambia, 2020-2021 </vt:lpstr>
      <vt:lpstr>Discussion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longa chanda</dc:creator>
  <cp:lastModifiedBy>longa chanda</cp:lastModifiedBy>
  <cp:revision>58</cp:revision>
  <dcterms:created xsi:type="dcterms:W3CDTF">2022-10-25T08:44:56Z</dcterms:created>
  <dcterms:modified xsi:type="dcterms:W3CDTF">2022-11-21T15:57:17Z</dcterms:modified>
</cp:coreProperties>
</file>